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93A704F-CD96-4526-98F1-4F0C1008F82B}" type="datetimeFigureOut">
              <a:rPr lang="en-US" smtClean="0"/>
              <a:t>5/30/2014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2D87A25-4809-4F0B-A545-7FB16EC7374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A704F-CD96-4526-98F1-4F0C1008F82B}"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3A704F-CD96-4526-98F1-4F0C1008F82B}"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3A704F-CD96-4526-98F1-4F0C1008F82B}"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A704F-CD96-4526-98F1-4F0C1008F82B}" type="datetimeFigureOut">
              <a:rPr lang="en-US" smtClean="0"/>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93A704F-CD96-4526-98F1-4F0C1008F82B}" type="datetimeFigureOut">
              <a:rPr lang="en-US" smtClean="0"/>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87A25-4809-4F0B-A545-7FB16EC7374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3A704F-CD96-4526-98F1-4F0C1008F82B}" type="datetimeFigureOut">
              <a:rPr lang="en-US" smtClean="0"/>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3A704F-CD96-4526-98F1-4F0C1008F82B}" type="datetimeFigureOut">
              <a:rPr lang="en-US" smtClean="0"/>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A704F-CD96-4526-98F1-4F0C1008F82B}" type="datetimeFigureOut">
              <a:rPr lang="en-US" smtClean="0"/>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3A704F-CD96-4526-98F1-4F0C1008F82B}" type="datetimeFigureOut">
              <a:rPr lang="en-US" smtClean="0"/>
              <a:t>5/30/2014</a:t>
            </a:fld>
            <a:endParaRPr lang="en-US"/>
          </a:p>
        </p:txBody>
      </p:sp>
      <p:sp>
        <p:nvSpPr>
          <p:cNvPr id="7" name="Slide Number Placeholder 6"/>
          <p:cNvSpPr>
            <a:spLocks noGrp="1"/>
          </p:cNvSpPr>
          <p:nvPr>
            <p:ph type="sldNum" sz="quarter" idx="12"/>
          </p:nvPr>
        </p:nvSpPr>
        <p:spPr/>
        <p:txBody>
          <a:bodyPr/>
          <a:lstStyle/>
          <a:p>
            <a:fld id="{42D87A25-4809-4F0B-A545-7FB16EC7374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A704F-CD96-4526-98F1-4F0C1008F82B}" type="datetimeFigureOut">
              <a:rPr lang="en-US" smtClean="0"/>
              <a:t>5/30/2014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2D87A25-4809-4F0B-A545-7FB16EC7374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93A704F-CD96-4526-98F1-4F0C1008F82B}" type="datetimeFigureOut">
              <a:rPr lang="en-US" smtClean="0"/>
              <a:t>5/30/2014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2D87A25-4809-4F0B-A545-7FB16EC737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a:t>
            </a:r>
            <a:r>
              <a:rPr lang="en-US" b="1" dirty="0" smtClean="0"/>
              <a:t>entral IRBs</a:t>
            </a:r>
            <a:endParaRPr lang="en-US" b="1" dirty="0"/>
          </a:p>
        </p:txBody>
      </p:sp>
      <p:sp>
        <p:nvSpPr>
          <p:cNvPr id="3" name="Subtitle 2"/>
          <p:cNvSpPr>
            <a:spLocks noGrp="1"/>
          </p:cNvSpPr>
          <p:nvPr>
            <p:ph type="subTitle" idx="1"/>
          </p:nvPr>
        </p:nvSpPr>
        <p:spPr/>
        <p:txBody>
          <a:bodyPr>
            <a:normAutofit fontScale="92500" lnSpcReduction="10000"/>
          </a:bodyPr>
          <a:lstStyle/>
          <a:p>
            <a:endParaRPr lang="en-US" dirty="0" smtClean="0"/>
          </a:p>
          <a:p>
            <a:r>
              <a:rPr lang="en-US" sz="2800" b="1" dirty="0" smtClean="0">
                <a:solidFill>
                  <a:schemeClr val="bg2">
                    <a:lumMod val="50000"/>
                  </a:schemeClr>
                </a:solidFill>
              </a:rPr>
              <a:t>An IRB </a:t>
            </a:r>
            <a:r>
              <a:rPr lang="en-US" sz="2800" b="1" dirty="0" err="1" smtClean="0">
                <a:solidFill>
                  <a:schemeClr val="bg2">
                    <a:lumMod val="50000"/>
                  </a:schemeClr>
                </a:solidFill>
              </a:rPr>
              <a:t>Infoshort</a:t>
            </a:r>
            <a:endParaRPr lang="en-US" sz="2800" b="1" dirty="0" smtClean="0">
              <a:solidFill>
                <a:schemeClr val="bg2">
                  <a:lumMod val="50000"/>
                </a:schemeClr>
              </a:solidFill>
            </a:endParaRPr>
          </a:p>
          <a:p>
            <a:r>
              <a:rPr lang="en-US" sz="2800" b="1" dirty="0" smtClean="0">
                <a:solidFill>
                  <a:schemeClr val="bg2">
                    <a:lumMod val="50000"/>
                  </a:schemeClr>
                </a:solidFill>
              </a:rPr>
              <a:t>June 2014</a:t>
            </a:r>
            <a:endParaRPr lang="en-US" sz="2800" b="1" dirty="0">
              <a:solidFill>
                <a:schemeClr val="bg2">
                  <a:lumMod val="50000"/>
                </a:schemeClr>
              </a:solidFill>
            </a:endParaRPr>
          </a:p>
        </p:txBody>
      </p:sp>
    </p:spTree>
    <p:extLst>
      <p:ext uri="{BB962C8B-B14F-4D97-AF65-F5344CB8AC3E}">
        <p14:creationId xmlns:p14="http://schemas.microsoft.com/office/powerpoint/2010/main" val="4288557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Ceding to another IRB is not an automatic process</a:t>
            </a:r>
          </a:p>
          <a:p>
            <a:r>
              <a:rPr lang="en-US" dirty="0" smtClean="0"/>
              <a:t>Each IRB has unique requirements which must be learned and met</a:t>
            </a:r>
          </a:p>
          <a:p>
            <a:r>
              <a:rPr lang="en-US" dirty="0" smtClean="0"/>
              <a:t>The Institution retains responsibility for the research. The PI has reporting responsibilities to both the reviewing IRB and the Yale IRB</a:t>
            </a:r>
            <a:endParaRPr lang="en-US" dirty="0"/>
          </a:p>
        </p:txBody>
      </p:sp>
    </p:spTree>
    <p:extLst>
      <p:ext uri="{BB962C8B-B14F-4D97-AF65-F5344CB8AC3E}">
        <p14:creationId xmlns:p14="http://schemas.microsoft.com/office/powerpoint/2010/main" val="423100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Projections</a:t>
            </a:r>
            <a:endParaRPr lang="en-US" dirty="0"/>
          </a:p>
        </p:txBody>
      </p:sp>
      <p:sp>
        <p:nvSpPr>
          <p:cNvPr id="3" name="Content Placeholder 2"/>
          <p:cNvSpPr>
            <a:spLocks noGrp="1"/>
          </p:cNvSpPr>
          <p:nvPr>
            <p:ph idx="1"/>
          </p:nvPr>
        </p:nvSpPr>
        <p:spPr/>
        <p:txBody>
          <a:bodyPr/>
          <a:lstStyle/>
          <a:p>
            <a:r>
              <a:rPr lang="en-US" dirty="0" smtClean="0"/>
              <a:t>Requests for central IRB review are expected to increase</a:t>
            </a:r>
          </a:p>
          <a:p>
            <a:r>
              <a:rPr lang="en-US" dirty="0" smtClean="0"/>
              <a:t>In the absence of a standard model, multiple systems will need to be in place for investigators, research staff and IRB staff.</a:t>
            </a:r>
            <a:endParaRPr lang="en-US" dirty="0"/>
          </a:p>
        </p:txBody>
      </p:sp>
    </p:spTree>
    <p:extLst>
      <p:ext uri="{BB962C8B-B14F-4D97-AF65-F5344CB8AC3E}">
        <p14:creationId xmlns:p14="http://schemas.microsoft.com/office/powerpoint/2010/main" val="162889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Working Definition	</a:t>
            </a:r>
            <a:endParaRPr lang="en-US" dirty="0"/>
          </a:p>
        </p:txBody>
      </p:sp>
      <p:sp>
        <p:nvSpPr>
          <p:cNvPr id="3" name="Content Placeholder 2"/>
          <p:cNvSpPr>
            <a:spLocks noGrp="1"/>
          </p:cNvSpPr>
          <p:nvPr>
            <p:ph idx="1"/>
          </p:nvPr>
        </p:nvSpPr>
        <p:spPr/>
        <p:txBody>
          <a:bodyPr/>
          <a:lstStyle/>
          <a:p>
            <a:r>
              <a:rPr lang="en-US" dirty="0" smtClean="0"/>
              <a:t>A central IRB is one that serves as IRB of record for all of the sites engaged in a research study </a:t>
            </a:r>
            <a:endParaRPr lang="en-US" dirty="0"/>
          </a:p>
          <a:p>
            <a:r>
              <a:rPr lang="en-US" dirty="0" smtClean="0"/>
              <a:t>All institutions involved in the study have developed an agreement ceding IRB review responsibility to the central IRB</a:t>
            </a:r>
          </a:p>
          <a:p>
            <a:r>
              <a:rPr lang="en-US" dirty="0" smtClean="0"/>
              <a:t>The agreement may be for a single study or multiple studies.</a:t>
            </a:r>
            <a:endParaRPr lang="en-US" dirty="0"/>
          </a:p>
        </p:txBody>
      </p:sp>
    </p:spTree>
    <p:extLst>
      <p:ext uri="{BB962C8B-B14F-4D97-AF65-F5344CB8AC3E}">
        <p14:creationId xmlns:p14="http://schemas.microsoft.com/office/powerpoint/2010/main" val="180746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Current Yale Agreements with Central IRBs</a:t>
            </a:r>
            <a:endParaRPr lang="en-US" dirty="0"/>
          </a:p>
        </p:txBody>
      </p:sp>
      <p:sp>
        <p:nvSpPr>
          <p:cNvPr id="3" name="Content Placeholder 2"/>
          <p:cNvSpPr>
            <a:spLocks noGrp="1"/>
          </p:cNvSpPr>
          <p:nvPr>
            <p:ph idx="1"/>
          </p:nvPr>
        </p:nvSpPr>
        <p:spPr/>
        <p:txBody>
          <a:bodyPr>
            <a:normAutofit fontScale="92500"/>
          </a:bodyPr>
          <a:lstStyle/>
          <a:p>
            <a:r>
              <a:rPr lang="en-US" dirty="0" smtClean="0"/>
              <a:t>National  Cancer Institute Central IRB</a:t>
            </a:r>
          </a:p>
          <a:p>
            <a:pPr lvl="1"/>
            <a:r>
              <a:rPr lang="en-US" sz="1900" dirty="0"/>
              <a:t>Limited to NCI clinical </a:t>
            </a:r>
            <a:r>
              <a:rPr lang="en-US" sz="1900" dirty="0" smtClean="0"/>
              <a:t>trials</a:t>
            </a:r>
          </a:p>
          <a:p>
            <a:r>
              <a:rPr lang="en-US" dirty="0" smtClean="0"/>
              <a:t>Western IRB (WIRB)</a:t>
            </a:r>
          </a:p>
          <a:p>
            <a:pPr lvl="1"/>
            <a:r>
              <a:rPr lang="en-US" sz="1900" dirty="0"/>
              <a:t>Includes all Yale/Pfizer </a:t>
            </a:r>
            <a:r>
              <a:rPr lang="en-US" sz="1900" dirty="0" err="1"/>
              <a:t>Bioimaging</a:t>
            </a:r>
            <a:r>
              <a:rPr lang="en-US" sz="1900" dirty="0"/>
              <a:t> Alliance Studies</a:t>
            </a:r>
          </a:p>
          <a:p>
            <a:pPr lvl="1"/>
            <a:r>
              <a:rPr lang="en-US" sz="1900" dirty="0" smtClean="0"/>
              <a:t>Other </a:t>
            </a:r>
            <a:r>
              <a:rPr lang="en-US" sz="1900" dirty="0"/>
              <a:t>studies as identified and agreed to</a:t>
            </a:r>
          </a:p>
          <a:p>
            <a:r>
              <a:rPr lang="en-US" dirty="0" smtClean="0"/>
              <a:t>Quorum Review IRB</a:t>
            </a:r>
          </a:p>
          <a:p>
            <a:pPr lvl="1"/>
            <a:r>
              <a:rPr lang="en-US" sz="1700" dirty="0"/>
              <a:t>Limited to  studies that are part of the Novartis P</a:t>
            </a:r>
            <a:r>
              <a:rPr lang="en-US" sz="1700" baseline="-25000" dirty="0"/>
              <a:t>2</a:t>
            </a:r>
            <a:r>
              <a:rPr lang="en-US" sz="1700" dirty="0"/>
              <a:t>P program</a:t>
            </a:r>
          </a:p>
          <a:p>
            <a:r>
              <a:rPr lang="en-US" dirty="0" err="1" smtClean="0"/>
              <a:t>NeuroNEXT</a:t>
            </a:r>
            <a:r>
              <a:rPr lang="en-US" dirty="0" smtClean="0"/>
              <a:t> IRB</a:t>
            </a:r>
          </a:p>
          <a:p>
            <a:pPr lvl="1"/>
            <a:r>
              <a:rPr lang="en-US" sz="1700" dirty="0"/>
              <a:t>Limited to studies of the National Institute of Neurological Disorders and Stroke </a:t>
            </a:r>
            <a:r>
              <a:rPr lang="en-US" sz="1700" dirty="0" err="1"/>
              <a:t>NeuroNEXT</a:t>
            </a:r>
            <a:r>
              <a:rPr lang="en-US" sz="1700" dirty="0"/>
              <a:t> Network </a:t>
            </a:r>
          </a:p>
          <a:p>
            <a:pPr lvl="1"/>
            <a:endParaRPr lang="en-US" dirty="0"/>
          </a:p>
        </p:txBody>
      </p:sp>
    </p:spTree>
    <p:extLst>
      <p:ext uri="{BB962C8B-B14F-4D97-AF65-F5344CB8AC3E}">
        <p14:creationId xmlns:p14="http://schemas.microsoft.com/office/powerpoint/2010/main" val="72202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Prior to issuance of the ANPRM, there was no pressure to defer to another IRB</a:t>
            </a:r>
          </a:p>
          <a:p>
            <a:r>
              <a:rPr lang="en-US" dirty="0" smtClean="0"/>
              <a:t>The ANPRM encouraged the use of central IRBs</a:t>
            </a:r>
          </a:p>
          <a:p>
            <a:r>
              <a:rPr lang="en-US" dirty="0" smtClean="0"/>
              <a:t>Some NIH grants now require use of a central IRB (</a:t>
            </a:r>
            <a:r>
              <a:rPr lang="en-US" dirty="0" err="1" smtClean="0"/>
              <a:t>NeuroNEXT</a:t>
            </a:r>
            <a:r>
              <a:rPr lang="en-US" dirty="0" smtClean="0"/>
              <a:t>)</a:t>
            </a:r>
          </a:p>
          <a:p>
            <a:r>
              <a:rPr lang="en-US" dirty="0" smtClean="0"/>
              <a:t>Industry increasingly requires use of a central IRB as part of the contract (Quorum for Novartis)</a:t>
            </a:r>
            <a:endParaRPr lang="en-US" dirty="0"/>
          </a:p>
        </p:txBody>
      </p:sp>
    </p:spTree>
    <p:extLst>
      <p:ext uri="{BB962C8B-B14F-4D97-AF65-F5344CB8AC3E}">
        <p14:creationId xmlns:p14="http://schemas.microsoft.com/office/powerpoint/2010/main" val="214611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When deferring to another IRB</a:t>
            </a:r>
          </a:p>
          <a:p>
            <a:pPr lvl="1"/>
            <a:r>
              <a:rPr lang="en-US" dirty="0" smtClean="0"/>
              <a:t>The reviewing IRB is responsible for review of the protocol and approval of related study documents</a:t>
            </a:r>
          </a:p>
          <a:p>
            <a:pPr lvl="1"/>
            <a:r>
              <a:rPr lang="en-US" dirty="0" smtClean="0"/>
              <a:t>The Institution is responsible for conducting a local context review</a:t>
            </a:r>
          </a:p>
          <a:p>
            <a:pPr lvl="1"/>
            <a:r>
              <a:rPr lang="en-US" dirty="0" smtClean="0"/>
              <a:t>The Institution retains full responsibility for the conduct of the study</a:t>
            </a:r>
            <a:endParaRPr lang="en-US" dirty="0"/>
          </a:p>
        </p:txBody>
      </p:sp>
    </p:spTree>
    <p:extLst>
      <p:ext uri="{BB962C8B-B14F-4D97-AF65-F5344CB8AC3E}">
        <p14:creationId xmlns:p14="http://schemas.microsoft.com/office/powerpoint/2010/main" val="2229905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Responsibility (2)</a:t>
            </a:r>
            <a:endParaRPr lang="en-US" dirty="0"/>
          </a:p>
        </p:txBody>
      </p:sp>
      <p:sp>
        <p:nvSpPr>
          <p:cNvPr id="3" name="Content Placeholder 2"/>
          <p:cNvSpPr>
            <a:spLocks noGrp="1"/>
          </p:cNvSpPr>
          <p:nvPr>
            <p:ph idx="1"/>
          </p:nvPr>
        </p:nvSpPr>
        <p:spPr/>
        <p:txBody>
          <a:bodyPr>
            <a:normAutofit fontScale="92500"/>
          </a:bodyPr>
          <a:lstStyle/>
          <a:p>
            <a:r>
              <a:rPr lang="en-US" dirty="0" smtClean="0"/>
              <a:t>The Principal Investigator</a:t>
            </a:r>
          </a:p>
          <a:p>
            <a:pPr lvl="1"/>
            <a:r>
              <a:rPr lang="en-US" dirty="0" smtClean="0"/>
              <a:t>Is responsible to the reviewing IRB for compliance with their policies and procedures</a:t>
            </a:r>
          </a:p>
          <a:p>
            <a:pPr lvl="1"/>
            <a:r>
              <a:rPr lang="en-US" dirty="0" smtClean="0"/>
              <a:t>Is responsible to the Yale IRB for maintaining a current and accurate protocol file (local context information, copies of all reviewing IRB correspondence)</a:t>
            </a:r>
          </a:p>
          <a:p>
            <a:pPr lvl="1"/>
            <a:r>
              <a:rPr lang="en-US" dirty="0" smtClean="0"/>
              <a:t>Is responsible for reporting adverse events/UPIRSOs to both entities in accordance with their reporting requirements.</a:t>
            </a:r>
            <a:endParaRPr lang="en-US" dirty="0"/>
          </a:p>
        </p:txBody>
      </p:sp>
    </p:spTree>
    <p:extLst>
      <p:ext uri="{BB962C8B-B14F-4D97-AF65-F5344CB8AC3E}">
        <p14:creationId xmlns:p14="http://schemas.microsoft.com/office/powerpoint/2010/main" val="274872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Establishing an Agreement with a Central IRB</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Agreements are processed through the HRPP Education and Community Outreach Manager</a:t>
            </a:r>
          </a:p>
          <a:p>
            <a:r>
              <a:rPr lang="en-US" dirty="0" smtClean="0"/>
              <a:t>The PI submits a formal request to the Manager</a:t>
            </a:r>
          </a:p>
          <a:p>
            <a:r>
              <a:rPr lang="en-US" dirty="0" smtClean="0"/>
              <a:t>The Manager works with the central IRB to develop an agreement </a:t>
            </a:r>
          </a:p>
          <a:p>
            <a:r>
              <a:rPr lang="en-US" dirty="0" smtClean="0"/>
              <a:t>Agreements with commercial IRBs require review by the Office of the General Counsel</a:t>
            </a:r>
          </a:p>
          <a:p>
            <a:pPr algn="ctr"/>
            <a:r>
              <a:rPr lang="en-US" dirty="0" smtClean="0"/>
              <a:t>When approved, the agreement is signed by the Institutional Official (Andrew Rudczynski)</a:t>
            </a:r>
            <a:endParaRPr lang="en-US" dirty="0"/>
          </a:p>
        </p:txBody>
      </p:sp>
    </p:spTree>
    <p:extLst>
      <p:ext uri="{BB962C8B-B14F-4D97-AF65-F5344CB8AC3E}">
        <p14:creationId xmlns:p14="http://schemas.microsoft.com/office/powerpoint/2010/main" val="3964652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Timeframes</a:t>
            </a:r>
            <a:endParaRPr lang="en-US" dirty="0"/>
          </a:p>
        </p:txBody>
      </p:sp>
      <p:sp>
        <p:nvSpPr>
          <p:cNvPr id="3" name="Content Placeholder 2"/>
          <p:cNvSpPr>
            <a:spLocks noGrp="1"/>
          </p:cNvSpPr>
          <p:nvPr>
            <p:ph idx="1"/>
          </p:nvPr>
        </p:nvSpPr>
        <p:spPr/>
        <p:txBody>
          <a:bodyPr/>
          <a:lstStyle/>
          <a:p>
            <a:r>
              <a:rPr lang="en-US" dirty="0" smtClean="0"/>
              <a:t>From request to execution varies, depending on the requirements of the IRB of record.  Each IRB has unique and distinct requirements that must be negotiated and for which internal Yale processes must be in place.</a:t>
            </a:r>
          </a:p>
          <a:p>
            <a:r>
              <a:rPr lang="en-US" dirty="0" smtClean="0"/>
              <a:t>Generally investigators should expect the process to require at least 8-12 weeks.</a:t>
            </a:r>
            <a:endParaRPr lang="en-US" dirty="0"/>
          </a:p>
        </p:txBody>
      </p:sp>
    </p:spTree>
    <p:extLst>
      <p:ext uri="{BB962C8B-B14F-4D97-AF65-F5344CB8AC3E}">
        <p14:creationId xmlns:p14="http://schemas.microsoft.com/office/powerpoint/2010/main" val="93049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Advantages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the PI and the IRB staff the primary advantage comes in the review of amendments: there is no need for each site to individually submit, review and approve amendment requests</a:t>
            </a:r>
          </a:p>
          <a:p>
            <a:r>
              <a:rPr lang="en-US" dirty="0" smtClean="0"/>
              <a:t>For the sponsor the advantage is</a:t>
            </a:r>
          </a:p>
          <a:p>
            <a:pPr lvl="1"/>
            <a:r>
              <a:rPr lang="en-US" dirty="0" smtClean="0"/>
              <a:t> rapid single review of the protocol</a:t>
            </a:r>
          </a:p>
          <a:p>
            <a:pPr lvl="1"/>
            <a:r>
              <a:rPr lang="en-US" dirty="0" smtClean="0"/>
              <a:t>elimination of multiple site-specific revisions, which might ultimately affect the study design or feasibility of conducting the study in multiple sites</a:t>
            </a:r>
            <a:endParaRPr lang="en-US" dirty="0"/>
          </a:p>
        </p:txBody>
      </p:sp>
    </p:spTree>
    <p:extLst>
      <p:ext uri="{BB962C8B-B14F-4D97-AF65-F5344CB8AC3E}">
        <p14:creationId xmlns:p14="http://schemas.microsoft.com/office/powerpoint/2010/main" val="1196881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TotalTime>
  <Words>550</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Central IRBs</vt:lpstr>
      <vt:lpstr>Working Definition </vt:lpstr>
      <vt:lpstr>Current Yale Agreements with Central IRBs</vt:lpstr>
      <vt:lpstr>Background</vt:lpstr>
      <vt:lpstr>Responsibilities</vt:lpstr>
      <vt:lpstr>Responsibility (2)</vt:lpstr>
      <vt:lpstr>Establishing an Agreement with a Central IRB</vt:lpstr>
      <vt:lpstr>Timeframes</vt:lpstr>
      <vt:lpstr>Advantages</vt:lpstr>
      <vt:lpstr>Disadvantages</vt:lpstr>
      <vt:lpstr>Projections</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IRBs</dc:title>
  <dc:creator>Larson, Jean</dc:creator>
  <cp:lastModifiedBy>Larson, Jean</cp:lastModifiedBy>
  <cp:revision>5</cp:revision>
  <dcterms:created xsi:type="dcterms:W3CDTF">2014-05-30T19:38:35Z</dcterms:created>
  <dcterms:modified xsi:type="dcterms:W3CDTF">2014-05-30T20:26:32Z</dcterms:modified>
</cp:coreProperties>
</file>