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6A36EA-CF62-4721-883F-C35B678D5003}" type="datetimeFigureOut">
              <a:rPr lang="en-US" smtClean="0"/>
              <a:t>4/2/2013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496A62-3FE3-4B49-9D08-C0FA3243B2D8}" type="slidenum">
              <a:rPr lang="en-US" smtClean="0"/>
              <a:t>‹#›</a:t>
            </a:fld>
            <a:endParaRPr lang="en-US"/>
          </a:p>
        </p:txBody>
      </p:sp>
    </p:spTree>
    <p:extLst>
      <p:ext uri="{BB962C8B-B14F-4D97-AF65-F5344CB8AC3E}">
        <p14:creationId xmlns:p14="http://schemas.microsoft.com/office/powerpoint/2010/main" val="183797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Research on marketed drugs that significantly increases the risks or decreases the acceptability of the risks associated with the use of the product is not eligible for expedited review</a:t>
            </a:r>
          </a:p>
          <a:p>
            <a:pPr marL="0" indent="0">
              <a:buNone/>
            </a:pPr>
            <a:r>
              <a:rPr lang="en-US" dirty="0" smtClean="0"/>
              <a:t>3. Hair/nail clippings; extracted</a:t>
            </a:r>
            <a:r>
              <a:rPr lang="en-US" baseline="0" dirty="0" smtClean="0"/>
              <a:t> teeth; saliva; amniotic fluid; mucosal and skin cells collected by swab</a:t>
            </a:r>
          </a:p>
          <a:p>
            <a:pPr marL="0" indent="0">
              <a:buNone/>
            </a:pPr>
            <a:r>
              <a:rPr lang="en-US" baseline="0" dirty="0" smtClean="0"/>
              <a:t>4. MRI; physical sensors; ECG and EEG; ultrasound; exercise and muscle strength testing</a:t>
            </a:r>
            <a:endParaRPr lang="en-US" dirty="0"/>
          </a:p>
        </p:txBody>
      </p:sp>
      <p:sp>
        <p:nvSpPr>
          <p:cNvPr id="4" name="Slide Number Placeholder 3"/>
          <p:cNvSpPr>
            <a:spLocks noGrp="1"/>
          </p:cNvSpPr>
          <p:nvPr>
            <p:ph type="sldNum" sz="quarter" idx="10"/>
          </p:nvPr>
        </p:nvSpPr>
        <p:spPr/>
        <p:txBody>
          <a:bodyPr/>
          <a:lstStyle/>
          <a:p>
            <a:fld id="{58496A62-3FE3-4B49-9D08-C0FA3243B2D8}" type="slidenum">
              <a:rPr lang="en-US" smtClean="0"/>
              <a:t>4</a:t>
            </a:fld>
            <a:endParaRPr lang="en-US"/>
          </a:p>
        </p:txBody>
      </p:sp>
    </p:spTree>
    <p:extLst>
      <p:ext uri="{BB962C8B-B14F-4D97-AF65-F5344CB8AC3E}">
        <p14:creationId xmlns:p14="http://schemas.microsoft.com/office/powerpoint/2010/main" val="2229767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6EA035-245F-4061-82FA-476CCD7F33B7}" type="datetimeFigureOut">
              <a:rPr lang="en-US" smtClean="0"/>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098AA-F2CE-4000-988B-98ECCDE645A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6EA035-245F-4061-82FA-476CCD7F33B7}" type="datetimeFigureOut">
              <a:rPr lang="en-US" smtClean="0"/>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098AA-F2CE-4000-988B-98ECCDE645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6EA035-245F-4061-82FA-476CCD7F33B7}" type="datetimeFigureOut">
              <a:rPr lang="en-US" smtClean="0"/>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098AA-F2CE-4000-988B-98ECCDE645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6EA035-245F-4061-82FA-476CCD7F33B7}" type="datetimeFigureOut">
              <a:rPr lang="en-US" smtClean="0"/>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098AA-F2CE-4000-988B-98ECCDE645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7D6EA035-245F-4061-82FA-476CCD7F33B7}" type="datetimeFigureOut">
              <a:rPr lang="en-US" smtClean="0"/>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098AA-F2CE-4000-988B-98ECCDE645A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6EA035-245F-4061-82FA-476CCD7F33B7}" type="datetimeFigureOut">
              <a:rPr lang="en-US" smtClean="0"/>
              <a:t>4/2/2013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098AA-F2CE-4000-988B-98ECCDE645A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6EA035-245F-4061-82FA-476CCD7F33B7}" type="datetimeFigureOut">
              <a:rPr lang="en-US" smtClean="0"/>
              <a:t>4/2/2013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6098AA-F2CE-4000-988B-98ECCDE645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6EA035-245F-4061-82FA-476CCD7F33B7}" type="datetimeFigureOut">
              <a:rPr lang="en-US" smtClean="0"/>
              <a:t>4/2/2013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6098AA-F2CE-4000-988B-98ECCDE645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6EA035-245F-4061-82FA-476CCD7F33B7}" type="datetimeFigureOut">
              <a:rPr lang="en-US" smtClean="0"/>
              <a:t>4/2/2013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6098AA-F2CE-4000-988B-98ECCDE645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7D6EA035-245F-4061-82FA-476CCD7F33B7}" type="datetimeFigureOut">
              <a:rPr lang="en-US" smtClean="0"/>
              <a:t>4/2/2013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F6098AA-F2CE-4000-988B-98ECCDE645A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6EA035-245F-4061-82FA-476CCD7F33B7}" type="datetimeFigureOut">
              <a:rPr lang="en-US" smtClean="0"/>
              <a:t>4/2/2013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098AA-F2CE-4000-988B-98ECCDE645A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D6EA035-245F-4061-82FA-476CCD7F33B7}" type="datetimeFigureOut">
              <a:rPr lang="en-US" smtClean="0"/>
              <a:t>4/2/2013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F6098AA-F2CE-4000-988B-98ECCDE645A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ale.edu/hrpp/resources/docs/100PR2expeditedreview3-10-11.pdf" TargetMode="External"/><Relationship Id="rId2" Type="http://schemas.openxmlformats.org/officeDocument/2006/relationships/hyperlink" Target="http://www.yale.edu/hrpp/policies/documents/IRBPolicy100IRBreviewFINAL-revised-3-6-13--KLM.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Expedited Protocol Review</a:t>
            </a:r>
            <a:endParaRPr lang="en-US" dirty="0"/>
          </a:p>
        </p:txBody>
      </p:sp>
      <p:sp>
        <p:nvSpPr>
          <p:cNvPr id="3" name="Subtitle 2"/>
          <p:cNvSpPr>
            <a:spLocks noGrp="1"/>
          </p:cNvSpPr>
          <p:nvPr>
            <p:ph type="subTitle" idx="1"/>
          </p:nvPr>
        </p:nvSpPr>
        <p:spPr/>
        <p:txBody>
          <a:bodyPr>
            <a:normAutofit fontScale="47500" lnSpcReduction="20000"/>
          </a:bodyPr>
          <a:lstStyle/>
          <a:p>
            <a:r>
              <a:rPr lang="en-US" dirty="0" smtClean="0"/>
              <a:t>An IRB </a:t>
            </a:r>
            <a:r>
              <a:rPr lang="en-US" dirty="0" err="1" smtClean="0"/>
              <a:t>Infoshort</a:t>
            </a:r>
            <a:endParaRPr lang="en-US" dirty="0" smtClean="0"/>
          </a:p>
          <a:p>
            <a:r>
              <a:rPr lang="en-US" dirty="0" smtClean="0"/>
              <a:t>April 2013</a:t>
            </a:r>
            <a:endParaRPr lang="en-US" dirty="0"/>
          </a:p>
        </p:txBody>
      </p:sp>
    </p:spTree>
    <p:extLst>
      <p:ext uri="{BB962C8B-B14F-4D97-AF65-F5344CB8AC3E}">
        <p14:creationId xmlns:p14="http://schemas.microsoft.com/office/powerpoint/2010/main" val="1959108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Expedited Definition</a:t>
            </a:r>
            <a:endParaRPr lang="en-US" dirty="0"/>
          </a:p>
        </p:txBody>
      </p:sp>
      <p:sp>
        <p:nvSpPr>
          <p:cNvPr id="3" name="Content Placeholder 2"/>
          <p:cNvSpPr>
            <a:spLocks noGrp="1"/>
          </p:cNvSpPr>
          <p:nvPr>
            <p:ph idx="1"/>
          </p:nvPr>
        </p:nvSpPr>
        <p:spPr/>
        <p:txBody>
          <a:bodyPr>
            <a:normAutofit fontScale="85000" lnSpcReduction="20000"/>
          </a:bodyPr>
          <a:lstStyle/>
          <a:p>
            <a:endParaRPr lang="en-US" sz="2400" dirty="0" smtClean="0"/>
          </a:p>
          <a:p>
            <a:r>
              <a:rPr lang="en-US" sz="2400" dirty="0" smtClean="0"/>
              <a:t>Expedited review studies are those minimal risk protocols that do not need to be reviewed by the fully convened </a:t>
            </a:r>
            <a:r>
              <a:rPr lang="en-US" sz="2400" dirty="0" smtClean="0"/>
              <a:t>IRB (21 CFR </a:t>
            </a:r>
            <a:r>
              <a:rPr lang="en-US" sz="2400" dirty="0" smtClean="0"/>
              <a:t>56.110; 45 CFR 46.110)</a:t>
            </a:r>
            <a:endParaRPr lang="en-US" sz="2400" dirty="0" smtClean="0"/>
          </a:p>
          <a:p>
            <a:r>
              <a:rPr lang="en-US" sz="2400" dirty="0"/>
              <a:t>	</a:t>
            </a:r>
            <a:r>
              <a:rPr lang="en-US" sz="2400" dirty="0" smtClean="0"/>
              <a:t> </a:t>
            </a:r>
            <a:r>
              <a:rPr lang="en-US" sz="2400" dirty="0" smtClean="0"/>
              <a:t>*They </a:t>
            </a:r>
            <a:r>
              <a:rPr lang="en-US" sz="2400" dirty="0" smtClean="0"/>
              <a:t>constitute 75% of the Yale </a:t>
            </a:r>
            <a:r>
              <a:rPr lang="en-US" sz="2400" dirty="0" smtClean="0"/>
              <a:t>biomedical IRB workload; 	majority are amendments to approved protocols</a:t>
            </a:r>
            <a:endParaRPr lang="en-US" sz="2400" dirty="0" smtClean="0"/>
          </a:p>
          <a:p>
            <a:r>
              <a:rPr lang="en-US" sz="2400" dirty="0"/>
              <a:t>	</a:t>
            </a:r>
            <a:r>
              <a:rPr lang="en-US" sz="2400" dirty="0" smtClean="0"/>
              <a:t> </a:t>
            </a:r>
            <a:r>
              <a:rPr lang="en-US" sz="2400" dirty="0" smtClean="0"/>
              <a:t>*New studies </a:t>
            </a:r>
            <a:r>
              <a:rPr lang="en-US" sz="2400" dirty="0" smtClean="0"/>
              <a:t>are </a:t>
            </a:r>
            <a:r>
              <a:rPr lang="en-US" sz="2400" dirty="0" smtClean="0"/>
              <a:t>usually submitted </a:t>
            </a:r>
            <a:r>
              <a:rPr lang="en-US" sz="2400" dirty="0" smtClean="0"/>
              <a:t>on a full IRB </a:t>
            </a:r>
            <a:r>
              <a:rPr lang="en-US" sz="2400" dirty="0" smtClean="0"/>
              <a:t>application;  	MRR application specially created</a:t>
            </a:r>
            <a:endParaRPr lang="en-US" sz="2400" dirty="0" smtClean="0"/>
          </a:p>
          <a:p>
            <a:r>
              <a:rPr lang="en-US" sz="2400" dirty="0"/>
              <a:t>	</a:t>
            </a:r>
            <a:r>
              <a:rPr lang="en-US" sz="2400" dirty="0" smtClean="0"/>
              <a:t> </a:t>
            </a:r>
            <a:r>
              <a:rPr lang="en-US" sz="2400" dirty="0" smtClean="0"/>
              <a:t>*The </a:t>
            </a:r>
            <a:r>
              <a:rPr lang="en-US" sz="2400" dirty="0" smtClean="0"/>
              <a:t>approval criteria are the same as for the full     	convened </a:t>
            </a:r>
            <a:r>
              <a:rPr lang="en-US" sz="2400" dirty="0" smtClean="0"/>
              <a:t>meeting</a:t>
            </a:r>
          </a:p>
          <a:p>
            <a:r>
              <a:rPr lang="en-US" sz="2400" dirty="0"/>
              <a:t>	</a:t>
            </a:r>
            <a:r>
              <a:rPr lang="en-US" sz="2400" dirty="0" smtClean="0"/>
              <a:t> *The expedited reviewer can approve, SMR, or defer               	approval </a:t>
            </a:r>
            <a:r>
              <a:rPr lang="en-US" sz="2400" i="1" dirty="0" smtClean="0"/>
              <a:t>but cannot disapprove </a:t>
            </a:r>
            <a:r>
              <a:rPr lang="en-US" sz="2400" dirty="0" smtClean="0"/>
              <a:t>(full board action only)</a:t>
            </a:r>
            <a:endParaRPr lang="en-US" sz="2400" dirty="0" smtClean="0"/>
          </a:p>
          <a:p>
            <a:endParaRPr lang="en-US" sz="2400" dirty="0"/>
          </a:p>
        </p:txBody>
      </p:sp>
    </p:spTree>
    <p:extLst>
      <p:ext uri="{BB962C8B-B14F-4D97-AF65-F5344CB8AC3E}">
        <p14:creationId xmlns:p14="http://schemas.microsoft.com/office/powerpoint/2010/main" val="106191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 Reviews?</a:t>
            </a:r>
            <a:endParaRPr lang="en-US" dirty="0"/>
          </a:p>
        </p:txBody>
      </p:sp>
      <p:sp>
        <p:nvSpPr>
          <p:cNvPr id="3" name="Content Placeholder 2"/>
          <p:cNvSpPr>
            <a:spLocks noGrp="1"/>
          </p:cNvSpPr>
          <p:nvPr>
            <p:ph idx="1"/>
          </p:nvPr>
        </p:nvSpPr>
        <p:spPr/>
        <p:txBody>
          <a:bodyPr/>
          <a:lstStyle/>
          <a:p>
            <a:endParaRPr lang="en-US" sz="2000" dirty="0" smtClean="0"/>
          </a:p>
          <a:p>
            <a:r>
              <a:rPr lang="en-US" sz="2400" dirty="0" smtClean="0"/>
              <a:t>Expedited review may be conducted by the following </a:t>
            </a:r>
            <a:r>
              <a:rPr lang="en-US" sz="2400" dirty="0" smtClean="0"/>
              <a:t>individuals</a:t>
            </a:r>
            <a:r>
              <a:rPr lang="en-US" sz="2000" dirty="0" smtClean="0"/>
              <a:t>:</a:t>
            </a:r>
            <a:endParaRPr lang="en-US" sz="2000" dirty="0" smtClean="0"/>
          </a:p>
          <a:p>
            <a:r>
              <a:rPr lang="en-US" dirty="0"/>
              <a:t>	</a:t>
            </a:r>
            <a:r>
              <a:rPr lang="en-US" sz="2400" dirty="0" smtClean="0"/>
              <a:t>An IRB Chair</a:t>
            </a:r>
          </a:p>
          <a:p>
            <a:r>
              <a:rPr lang="en-US" sz="2400" dirty="0"/>
              <a:t>	</a:t>
            </a:r>
            <a:r>
              <a:rPr lang="en-US" sz="2400" dirty="0" smtClean="0"/>
              <a:t>An experienced IRB member  designated by the Chair</a:t>
            </a:r>
          </a:p>
          <a:p>
            <a:r>
              <a:rPr lang="en-US" sz="2400" dirty="0"/>
              <a:t>	</a:t>
            </a:r>
            <a:r>
              <a:rPr lang="en-US" sz="2400" dirty="0" smtClean="0"/>
              <a:t>A regulatory analyst </a:t>
            </a:r>
            <a:r>
              <a:rPr lang="en-US" sz="2400" dirty="0" smtClean="0"/>
              <a:t>(IRB staff) </a:t>
            </a:r>
            <a:r>
              <a:rPr lang="en-US" sz="2400" dirty="0" smtClean="0"/>
              <a:t>who </a:t>
            </a:r>
            <a:r>
              <a:rPr lang="en-US" sz="2400" dirty="0" smtClean="0"/>
              <a:t>also serves as an IRB member designated by the Chair</a:t>
            </a:r>
          </a:p>
          <a:p>
            <a:r>
              <a:rPr lang="en-US" dirty="0" smtClean="0"/>
              <a:t>	</a:t>
            </a:r>
            <a:endParaRPr lang="en-US" dirty="0"/>
          </a:p>
        </p:txBody>
      </p:sp>
    </p:spTree>
    <p:extLst>
      <p:ext uri="{BB962C8B-B14F-4D97-AF65-F5344CB8AC3E}">
        <p14:creationId xmlns:p14="http://schemas.microsoft.com/office/powerpoint/2010/main" val="1444002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520940" cy="548640"/>
          </a:xfrm>
        </p:spPr>
        <p:txBody>
          <a:bodyPr/>
          <a:lstStyle/>
          <a:p>
            <a:pPr algn="ctr"/>
            <a:r>
              <a:rPr lang="en-US" dirty="0" smtClean="0"/>
              <a:t>Expedited Review Categories</a:t>
            </a:r>
            <a:endParaRPr lang="en-US" dirty="0"/>
          </a:p>
        </p:txBody>
      </p:sp>
      <p:sp>
        <p:nvSpPr>
          <p:cNvPr id="3" name="Content Placeholder 2"/>
          <p:cNvSpPr>
            <a:spLocks noGrp="1"/>
          </p:cNvSpPr>
          <p:nvPr>
            <p:ph idx="1"/>
          </p:nvPr>
        </p:nvSpPr>
        <p:spPr>
          <a:xfrm>
            <a:off x="990600" y="990600"/>
            <a:ext cx="7520940" cy="3689877"/>
          </a:xfrm>
        </p:spPr>
        <p:txBody>
          <a:bodyPr>
            <a:noAutofit/>
          </a:bodyPr>
          <a:lstStyle/>
          <a:p>
            <a:r>
              <a:rPr lang="en-US" sz="1500" dirty="0" smtClean="0"/>
              <a:t>Federal regulations specify </a:t>
            </a:r>
            <a:r>
              <a:rPr lang="en-US" sz="1500" dirty="0" smtClean="0"/>
              <a:t>:</a:t>
            </a:r>
          </a:p>
          <a:p>
            <a:r>
              <a:rPr lang="en-US" sz="1500" dirty="0" smtClean="0"/>
              <a:t>*The </a:t>
            </a:r>
            <a:r>
              <a:rPr lang="en-US" sz="1500" dirty="0"/>
              <a:t>overall protocol must be minimal risk to even be considered for expedited </a:t>
            </a:r>
            <a:r>
              <a:rPr lang="en-US" sz="1500" dirty="0" smtClean="0"/>
              <a:t>review*</a:t>
            </a:r>
            <a:endParaRPr lang="en-US" sz="1500" dirty="0" smtClean="0"/>
          </a:p>
          <a:p>
            <a:endParaRPr lang="en-US" sz="1500" dirty="0" smtClean="0"/>
          </a:p>
          <a:p>
            <a:r>
              <a:rPr lang="en-US" sz="1500" dirty="0" smtClean="0"/>
              <a:t>1</a:t>
            </a:r>
            <a:r>
              <a:rPr lang="en-US" sz="1500" dirty="0" smtClean="0"/>
              <a:t>. Research on drugs or devices for which an investigational new drug or </a:t>
            </a:r>
            <a:r>
              <a:rPr lang="en-US" sz="1500" dirty="0"/>
              <a:t>investigational </a:t>
            </a:r>
            <a:r>
              <a:rPr lang="en-US" sz="1500" dirty="0" smtClean="0"/>
              <a:t>device exemption is not </a:t>
            </a:r>
            <a:r>
              <a:rPr lang="en-US" sz="1500" dirty="0" smtClean="0"/>
              <a:t>required</a:t>
            </a:r>
            <a:r>
              <a:rPr lang="en-US" sz="1500" dirty="0"/>
              <a:t> </a:t>
            </a:r>
            <a:r>
              <a:rPr lang="en-US" sz="1500" dirty="0" smtClean="0"/>
              <a:t>(e.g., approved drug; non-significant risk device)</a:t>
            </a:r>
            <a:endParaRPr lang="en-US" sz="1500" dirty="0" smtClean="0"/>
          </a:p>
          <a:p>
            <a:r>
              <a:rPr lang="en-US" sz="1500" dirty="0" smtClean="0"/>
              <a:t>2. Collection of blood samples from healthy individuals </a:t>
            </a:r>
            <a:r>
              <a:rPr lang="en-US" sz="1500" dirty="0" smtClean="0"/>
              <a:t>(limit </a:t>
            </a:r>
            <a:r>
              <a:rPr lang="en-US" sz="1500" dirty="0" smtClean="0"/>
              <a:t>on amount </a:t>
            </a:r>
            <a:r>
              <a:rPr lang="en-US" sz="1500" dirty="0" smtClean="0"/>
              <a:t>and frequency of </a:t>
            </a:r>
            <a:r>
              <a:rPr lang="en-US" sz="1500" dirty="0" smtClean="0"/>
              <a:t>blood drawn)</a:t>
            </a:r>
          </a:p>
          <a:p>
            <a:r>
              <a:rPr lang="en-US" sz="1500" dirty="0" smtClean="0"/>
              <a:t>3. Prospective collection of biological specimens by non-invasive means (examples given)</a:t>
            </a:r>
          </a:p>
          <a:p>
            <a:r>
              <a:rPr lang="en-US" sz="1500" dirty="0" smtClean="0"/>
              <a:t>4. Collection of data using non-invasive procedures routinely employed in clinical practice</a:t>
            </a:r>
          </a:p>
          <a:p>
            <a:r>
              <a:rPr lang="en-US" sz="1500" dirty="0" smtClean="0"/>
              <a:t>5. Research involving materials (data, records, </a:t>
            </a:r>
            <a:r>
              <a:rPr lang="en-US" sz="1500" dirty="0" smtClean="0"/>
              <a:t>etc.) </a:t>
            </a:r>
            <a:r>
              <a:rPr lang="en-US" sz="1500" dirty="0" smtClean="0"/>
              <a:t>that have been collected or will be collected solely for non-research purposes</a:t>
            </a:r>
            <a:r>
              <a:rPr lang="en-US" sz="1500" dirty="0" smtClean="0"/>
              <a:t>.</a:t>
            </a:r>
          </a:p>
          <a:p>
            <a:r>
              <a:rPr lang="en-US" sz="1400" dirty="0"/>
              <a:t>6. Collection of data from voice, video, digital or image recordings made for research purposes</a:t>
            </a:r>
          </a:p>
          <a:p>
            <a:endParaRPr lang="en-US" sz="1500" dirty="0"/>
          </a:p>
        </p:txBody>
      </p:sp>
    </p:spTree>
    <p:extLst>
      <p:ext uri="{BB962C8B-B14F-4D97-AF65-F5344CB8AC3E}">
        <p14:creationId xmlns:p14="http://schemas.microsoft.com/office/powerpoint/2010/main" val="3151045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Expedited Review </a:t>
            </a:r>
            <a:r>
              <a:rPr lang="en-US" dirty="0" smtClean="0"/>
              <a:t>Categories-2</a:t>
            </a:r>
            <a:endParaRPr lang="en-US" dirty="0"/>
          </a:p>
        </p:txBody>
      </p:sp>
      <p:sp>
        <p:nvSpPr>
          <p:cNvPr id="3" name="Content Placeholder 2"/>
          <p:cNvSpPr>
            <a:spLocks noGrp="1"/>
          </p:cNvSpPr>
          <p:nvPr>
            <p:ph idx="1"/>
          </p:nvPr>
        </p:nvSpPr>
        <p:spPr/>
        <p:txBody>
          <a:bodyPr>
            <a:normAutofit lnSpcReduction="10000"/>
          </a:bodyPr>
          <a:lstStyle/>
          <a:p>
            <a:r>
              <a:rPr lang="en-US" sz="1400" dirty="0" smtClean="0"/>
              <a:t>7</a:t>
            </a:r>
            <a:r>
              <a:rPr lang="en-US" sz="1400" dirty="0" smtClean="0"/>
              <a:t>. Research on individual or group characteristics or behavior (such as cultural beliefs, perception, language) or research employing survey, oral history, program evaluation</a:t>
            </a:r>
          </a:p>
          <a:p>
            <a:endParaRPr lang="en-US" sz="1400" dirty="0" smtClean="0"/>
          </a:p>
          <a:p>
            <a:r>
              <a:rPr lang="en-US" sz="1400" dirty="0" smtClean="0"/>
              <a:t>8</a:t>
            </a:r>
            <a:r>
              <a:rPr lang="en-US" sz="1400" dirty="0" smtClean="0"/>
              <a:t>. Continuing review of research previously approved by the convened IRB, limited to the following:	</a:t>
            </a:r>
            <a:r>
              <a:rPr lang="en-US" sz="1400" dirty="0" smtClean="0"/>
              <a:t>Research </a:t>
            </a:r>
            <a:r>
              <a:rPr lang="en-US" sz="1400" dirty="0" smtClean="0"/>
              <a:t>is permanently closed to enrollment, all subjects have completed all </a:t>
            </a:r>
            <a:r>
              <a:rPr lang="en-US" sz="1400" dirty="0" smtClean="0"/>
              <a:t>	research </a:t>
            </a:r>
            <a:r>
              <a:rPr lang="en-US" sz="1400" dirty="0" smtClean="0"/>
              <a:t>interventions and the study is active only for long-term follow-up</a:t>
            </a:r>
          </a:p>
          <a:p>
            <a:r>
              <a:rPr lang="en-US" sz="1400" dirty="0"/>
              <a:t>	</a:t>
            </a:r>
            <a:r>
              <a:rPr lang="en-US" sz="1400" dirty="0" smtClean="0"/>
              <a:t>	Research where no participants have been enrolled and no added risks have been </a:t>
            </a:r>
            <a:r>
              <a:rPr lang="en-US" sz="1400" dirty="0" smtClean="0"/>
              <a:t>	identified</a:t>
            </a:r>
            <a:endParaRPr lang="en-US" sz="1400" dirty="0" smtClean="0"/>
          </a:p>
          <a:p>
            <a:r>
              <a:rPr lang="en-US" sz="1400" dirty="0"/>
              <a:t>	</a:t>
            </a:r>
            <a:r>
              <a:rPr lang="en-US" sz="1400" dirty="0" smtClean="0"/>
              <a:t>	Research where the remaining research activity is limited to data </a:t>
            </a:r>
            <a:r>
              <a:rPr lang="en-US" sz="1400" dirty="0" smtClean="0"/>
              <a:t>analysis</a:t>
            </a:r>
          </a:p>
          <a:p>
            <a:endParaRPr lang="en-US" sz="1400" dirty="0" smtClean="0"/>
          </a:p>
          <a:p>
            <a:r>
              <a:rPr lang="en-US" sz="1400" dirty="0" smtClean="0"/>
              <a:t>9</a:t>
            </a:r>
            <a:r>
              <a:rPr lang="en-US" sz="1400" dirty="0"/>
              <a:t>. Continuing review of research not conducted under an investigational new drug application or investigational device exemption where the research does not other wise qualify for expedited BUT the IRB has determined and documented at a convened meeting that the research involves no greater than minimal risk and no additional risks have been identified.</a:t>
            </a:r>
          </a:p>
          <a:p>
            <a:endParaRPr lang="en-US" sz="1400" dirty="0"/>
          </a:p>
        </p:txBody>
      </p:sp>
    </p:spTree>
    <p:extLst>
      <p:ext uri="{BB962C8B-B14F-4D97-AF65-F5344CB8AC3E}">
        <p14:creationId xmlns:p14="http://schemas.microsoft.com/office/powerpoint/2010/main" val="2591085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Relationship to the Convened Meeting</a:t>
            </a:r>
            <a:endParaRPr lang="en-US" dirty="0"/>
          </a:p>
        </p:txBody>
      </p:sp>
      <p:sp>
        <p:nvSpPr>
          <p:cNvPr id="3" name="Content Placeholder 2"/>
          <p:cNvSpPr>
            <a:spLocks noGrp="1"/>
          </p:cNvSpPr>
          <p:nvPr>
            <p:ph idx="1"/>
          </p:nvPr>
        </p:nvSpPr>
        <p:spPr/>
        <p:txBody>
          <a:bodyPr/>
          <a:lstStyle/>
          <a:p>
            <a:r>
              <a:rPr lang="en-US" sz="2400" dirty="0" smtClean="0"/>
              <a:t>Federal regulations require </a:t>
            </a:r>
            <a:r>
              <a:rPr lang="en-US" sz="2400" dirty="0" smtClean="0"/>
              <a:t>IRB members be informed of research proposals that have been approved under the expedited process. </a:t>
            </a:r>
          </a:p>
          <a:p>
            <a:r>
              <a:rPr lang="en-US" sz="2400" dirty="0" smtClean="0"/>
              <a:t>Every </a:t>
            </a:r>
            <a:r>
              <a:rPr lang="en-US" sz="2400" dirty="0" smtClean="0"/>
              <a:t>meeting agenda includes </a:t>
            </a:r>
            <a:r>
              <a:rPr lang="en-US" sz="2400" dirty="0" smtClean="0"/>
              <a:t>a </a:t>
            </a:r>
            <a:r>
              <a:rPr lang="en-US" sz="2400" dirty="0" smtClean="0"/>
              <a:t>list of </a:t>
            </a:r>
            <a:r>
              <a:rPr lang="en-US" sz="2400" dirty="0" smtClean="0"/>
              <a:t>the expedited IRB </a:t>
            </a:r>
            <a:r>
              <a:rPr lang="en-US" sz="2400" dirty="0" smtClean="0"/>
              <a:t>review determinations that have been made in the previous week. This includes those that have undergone expedited review and those that were determined to be exempt.</a:t>
            </a:r>
            <a:endParaRPr lang="en-US" sz="2400" dirty="0"/>
          </a:p>
        </p:txBody>
      </p:sp>
    </p:spTree>
    <p:extLst>
      <p:ext uri="{BB962C8B-B14F-4D97-AF65-F5344CB8AC3E}">
        <p14:creationId xmlns:p14="http://schemas.microsoft.com/office/powerpoint/2010/main" val="1261735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INFORMATION</a:t>
            </a:r>
            <a:endParaRPr lang="en-US" dirty="0"/>
          </a:p>
        </p:txBody>
      </p:sp>
      <p:sp>
        <p:nvSpPr>
          <p:cNvPr id="3" name="Content Placeholder 2"/>
          <p:cNvSpPr>
            <a:spLocks noGrp="1"/>
          </p:cNvSpPr>
          <p:nvPr>
            <p:ph idx="1"/>
          </p:nvPr>
        </p:nvSpPr>
        <p:spPr/>
        <p:txBody>
          <a:bodyPr/>
          <a:lstStyle/>
          <a:p>
            <a:r>
              <a:rPr lang="en-US" dirty="0"/>
              <a:t>See </a:t>
            </a:r>
            <a:r>
              <a:rPr lang="en-US" dirty="0" smtClean="0"/>
              <a:t>our website at http</a:t>
            </a:r>
            <a:r>
              <a:rPr lang="en-US" dirty="0"/>
              <a:t>://www.yale.edu/hrpp/policies/index.html#IRBReview</a:t>
            </a:r>
            <a:endParaRPr lang="en-US" dirty="0" smtClean="0"/>
          </a:p>
          <a:p>
            <a:endParaRPr lang="en-US" dirty="0" smtClean="0"/>
          </a:p>
          <a:p>
            <a:r>
              <a:rPr lang="en-US" dirty="0" smtClean="0"/>
              <a:t>Policy </a:t>
            </a:r>
            <a:r>
              <a:rPr lang="en-US" dirty="0"/>
              <a:t>100: </a:t>
            </a:r>
            <a:r>
              <a:rPr lang="en-US" dirty="0">
                <a:hlinkClick r:id="rId2"/>
              </a:rPr>
              <a:t>Institutional Review Board (IRB) Review of Research Protocols Involving Human </a:t>
            </a:r>
            <a:r>
              <a:rPr lang="en-US" dirty="0" smtClean="0">
                <a:hlinkClick r:id="rId2"/>
              </a:rPr>
              <a:t>Participants</a:t>
            </a:r>
            <a:endParaRPr lang="en-US" dirty="0" smtClean="0"/>
          </a:p>
          <a:p>
            <a:endParaRPr lang="en-US" dirty="0" smtClean="0"/>
          </a:p>
          <a:p>
            <a:r>
              <a:rPr lang="en-US" dirty="0"/>
              <a:t>Procedure 100 PR2: </a:t>
            </a:r>
            <a:r>
              <a:rPr lang="en-US" dirty="0">
                <a:hlinkClick r:id="rId3"/>
              </a:rPr>
              <a:t>Expedited Review</a:t>
            </a:r>
            <a:endParaRPr lang="en-US" dirty="0"/>
          </a:p>
        </p:txBody>
      </p:sp>
    </p:spTree>
    <p:extLst>
      <p:ext uri="{BB962C8B-B14F-4D97-AF65-F5344CB8AC3E}">
        <p14:creationId xmlns:p14="http://schemas.microsoft.com/office/powerpoint/2010/main" val="32588235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332</TotalTime>
  <Words>406</Words>
  <Application>Microsoft Office PowerPoint</Application>
  <PresentationFormat>On-screen Show (4:3)</PresentationFormat>
  <Paragraphs>48</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Angles</vt:lpstr>
      <vt:lpstr>Expedited Protocol Review</vt:lpstr>
      <vt:lpstr>Expedited Definition</vt:lpstr>
      <vt:lpstr>Who Reviews?</vt:lpstr>
      <vt:lpstr>Expedited Review Categories</vt:lpstr>
      <vt:lpstr>Expedited Review Categories-2</vt:lpstr>
      <vt:lpstr>Relationship to the Convened Meeting</vt:lpstr>
      <vt:lpstr>ADDITIONAL INFORMATION</vt:lpstr>
    </vt:vector>
  </TitlesOfParts>
  <Company>Yale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 Lapses</dc:title>
  <dc:creator>Larson, Jean</dc:creator>
  <cp:lastModifiedBy>cmm82</cp:lastModifiedBy>
  <cp:revision>15</cp:revision>
  <dcterms:created xsi:type="dcterms:W3CDTF">2012-09-19T13:49:10Z</dcterms:created>
  <dcterms:modified xsi:type="dcterms:W3CDTF">2013-04-02T21:12:25Z</dcterms:modified>
</cp:coreProperties>
</file>