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3" r:id="rId8"/>
    <p:sldId id="264"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4" d="100"/>
          <a:sy n="104" d="100"/>
        </p:scale>
        <p:origin x="-96" y="-2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73131A3-AC99-439E-BBBC-8666CC915D71}" type="datetimeFigureOut">
              <a:rPr lang="en-US" smtClean="0"/>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975AC-ECCE-4A83-9DA2-719A04A7F62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131A3-AC99-439E-BBBC-8666CC915D71}" type="datetimeFigureOut">
              <a:rPr lang="en-US" smtClean="0"/>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975AC-ECCE-4A83-9DA2-719A04A7F6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131A3-AC99-439E-BBBC-8666CC915D71}" type="datetimeFigureOut">
              <a:rPr lang="en-US" smtClean="0"/>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975AC-ECCE-4A83-9DA2-719A04A7F6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3131A3-AC99-439E-BBBC-8666CC915D71}" type="datetimeFigureOut">
              <a:rPr lang="en-US" smtClean="0"/>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975AC-ECCE-4A83-9DA2-719A04A7F6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73131A3-AC99-439E-BBBC-8666CC915D71}" type="datetimeFigureOut">
              <a:rPr lang="en-US" smtClean="0"/>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975AC-ECCE-4A83-9DA2-719A04A7F62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3131A3-AC99-439E-BBBC-8666CC915D71}" type="datetimeFigureOut">
              <a:rPr lang="en-US" smtClean="0"/>
              <a:t>6/6/2013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975AC-ECCE-4A83-9DA2-719A04A7F62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3131A3-AC99-439E-BBBC-8666CC915D71}" type="datetimeFigureOut">
              <a:rPr lang="en-US" smtClean="0"/>
              <a:t>6/6/2013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A975AC-ECCE-4A83-9DA2-719A04A7F62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3131A3-AC99-439E-BBBC-8666CC915D71}" type="datetimeFigureOut">
              <a:rPr lang="en-US" smtClean="0"/>
              <a:t>6/6/2013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A975AC-ECCE-4A83-9DA2-719A04A7F6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131A3-AC99-439E-BBBC-8666CC915D71}" type="datetimeFigureOut">
              <a:rPr lang="en-US" smtClean="0"/>
              <a:t>6/6/2013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A975AC-ECCE-4A83-9DA2-719A04A7F6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73131A3-AC99-439E-BBBC-8666CC915D71}" type="datetimeFigureOut">
              <a:rPr lang="en-US" smtClean="0"/>
              <a:t>6/6/2013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6A975AC-ECCE-4A83-9DA2-719A04A7F62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131A3-AC99-439E-BBBC-8666CC915D71}" type="datetimeFigureOut">
              <a:rPr lang="en-US" smtClean="0"/>
              <a:t>6/6/2013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975AC-ECCE-4A83-9DA2-719A04A7F62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73131A3-AC99-439E-BBBC-8666CC915D71}" type="datetimeFigureOut">
              <a:rPr lang="en-US" smtClean="0"/>
              <a:t>6/6/2013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6A975AC-ECCE-4A83-9DA2-719A04A7F6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Informed consent requirements</a:t>
            </a:r>
            <a:endParaRPr lang="en-US" dirty="0"/>
          </a:p>
        </p:txBody>
      </p:sp>
      <p:sp>
        <p:nvSpPr>
          <p:cNvPr id="3" name="Subtitle 2"/>
          <p:cNvSpPr>
            <a:spLocks noGrp="1"/>
          </p:cNvSpPr>
          <p:nvPr>
            <p:ph type="subTitle" idx="1"/>
          </p:nvPr>
        </p:nvSpPr>
        <p:spPr/>
        <p:txBody>
          <a:bodyPr/>
          <a:lstStyle/>
          <a:p>
            <a:r>
              <a:rPr lang="en-US" dirty="0" smtClean="0"/>
              <a:t>An IRB </a:t>
            </a:r>
            <a:r>
              <a:rPr lang="en-US" dirty="0" err="1" smtClean="0"/>
              <a:t>Infoshort</a:t>
            </a:r>
            <a:r>
              <a:rPr lang="en-US" dirty="0" smtClean="0"/>
              <a:t>, June 2013</a:t>
            </a:r>
            <a:endParaRPr lang="en-US" dirty="0"/>
          </a:p>
        </p:txBody>
      </p:sp>
    </p:spTree>
    <p:extLst>
      <p:ext uri="{BB962C8B-B14F-4D97-AF65-F5344CB8AC3E}">
        <p14:creationId xmlns:p14="http://schemas.microsoft.com/office/powerpoint/2010/main" val="2580971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Informed Consent: Basis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federally  mandated requirements for informed consent are grounded in the Belmont Report.</a:t>
            </a:r>
          </a:p>
          <a:p>
            <a:r>
              <a:rPr lang="en-US" dirty="0"/>
              <a:t>	</a:t>
            </a:r>
            <a:r>
              <a:rPr lang="en-US" dirty="0" smtClean="0"/>
              <a:t>Respect for Persons:</a:t>
            </a:r>
          </a:p>
          <a:p>
            <a:r>
              <a:rPr lang="en-US" dirty="0"/>
              <a:t>		“Respect for persons incorporates at least two ethical convictions: first, that individuals should be treated as autonomous agents, and second, that persons with diminished autonomy are entitled to protection. The principle of respect for persons thus divides into two separate moral requirements: the requirement to acknowledge autonomy and the requirement to protect those with diminished autonomy</a:t>
            </a:r>
            <a:r>
              <a:rPr lang="en-US" dirty="0" smtClean="0"/>
              <a:t>.”</a:t>
            </a:r>
            <a:endParaRPr lang="en-US" dirty="0"/>
          </a:p>
        </p:txBody>
      </p:sp>
    </p:spTree>
    <p:extLst>
      <p:ext uri="{BB962C8B-B14F-4D97-AF65-F5344CB8AC3E}">
        <p14:creationId xmlns:p14="http://schemas.microsoft.com/office/powerpoint/2010/main" val="2888168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endParaRPr lang="en-US" dirty="0"/>
          </a:p>
        </p:txBody>
      </p:sp>
      <p:sp>
        <p:nvSpPr>
          <p:cNvPr id="3" name="Content Placeholder 2"/>
          <p:cNvSpPr>
            <a:spLocks noGrp="1"/>
          </p:cNvSpPr>
          <p:nvPr>
            <p:ph idx="1"/>
          </p:nvPr>
        </p:nvSpPr>
        <p:spPr/>
        <p:txBody>
          <a:bodyPr/>
          <a:lstStyle/>
          <a:p>
            <a:endParaRPr lang="en-US" dirty="0"/>
          </a:p>
          <a:p>
            <a:pPr algn="ctr"/>
            <a:r>
              <a:rPr lang="en-US" sz="2800" dirty="0" smtClean="0"/>
              <a:t>Informed Consent includes:</a:t>
            </a:r>
          </a:p>
          <a:p>
            <a:pPr lvl="8"/>
            <a:endParaRPr lang="en-US" dirty="0" smtClean="0"/>
          </a:p>
          <a:p>
            <a:pPr lvl="8"/>
            <a:r>
              <a:rPr lang="en-US" dirty="0" smtClean="0"/>
              <a:t>  </a:t>
            </a:r>
            <a:r>
              <a:rPr lang="en-US" sz="2200" dirty="0" smtClean="0"/>
              <a:t>The document</a:t>
            </a:r>
          </a:p>
          <a:p>
            <a:pPr lvl="8"/>
            <a:r>
              <a:rPr lang="en-US" sz="2200" dirty="0" smtClean="0"/>
              <a:t>  The process</a:t>
            </a:r>
          </a:p>
          <a:p>
            <a:pPr lvl="8"/>
            <a:r>
              <a:rPr lang="en-US" sz="2200" dirty="0" smtClean="0"/>
              <a:t>  The ongoing obligation</a:t>
            </a:r>
          </a:p>
          <a:p>
            <a:pPr marL="1627632" lvl="8" indent="0">
              <a:buNone/>
            </a:pPr>
            <a:endParaRPr lang="en-US" sz="2200" dirty="0"/>
          </a:p>
          <a:p>
            <a:pPr marL="1627632" lvl="8" indent="0">
              <a:buNone/>
            </a:pPr>
            <a:r>
              <a:rPr lang="en-US" sz="2200" dirty="0" smtClean="0"/>
              <a:t>Today’s session is on the document</a:t>
            </a:r>
          </a:p>
          <a:p>
            <a:pPr lvl="8"/>
            <a:endParaRPr lang="en-US" sz="2200" dirty="0" smtClean="0"/>
          </a:p>
        </p:txBody>
      </p:sp>
    </p:spTree>
    <p:extLst>
      <p:ext uri="{BB962C8B-B14F-4D97-AF65-F5344CB8AC3E}">
        <p14:creationId xmlns:p14="http://schemas.microsoft.com/office/powerpoint/2010/main" val="2572100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Informed Consent: The Document</a:t>
            </a:r>
            <a:endParaRPr lang="en-US" dirty="0"/>
          </a:p>
        </p:txBody>
      </p:sp>
      <p:sp>
        <p:nvSpPr>
          <p:cNvPr id="3" name="Content Placeholder 2"/>
          <p:cNvSpPr>
            <a:spLocks noGrp="1"/>
          </p:cNvSpPr>
          <p:nvPr>
            <p:ph idx="1"/>
          </p:nvPr>
        </p:nvSpPr>
        <p:spPr/>
        <p:txBody>
          <a:bodyPr/>
          <a:lstStyle/>
          <a:p>
            <a:endParaRPr lang="en-US" dirty="0" smtClean="0"/>
          </a:p>
          <a:p>
            <a:r>
              <a:rPr lang="en-US" dirty="0" smtClean="0"/>
              <a:t>There are eight separate  OHRP requirements for the informed consent document:</a:t>
            </a:r>
          </a:p>
          <a:p>
            <a:r>
              <a:rPr lang="en-US" dirty="0"/>
              <a:t>	</a:t>
            </a:r>
            <a:r>
              <a:rPr lang="en-US" dirty="0" smtClean="0"/>
              <a:t>1.  A statement that the study involves research, an explanation of the purpose of the research, the duration of participation, a description of the procedures and identification of the experimental procedures;</a:t>
            </a:r>
          </a:p>
          <a:p>
            <a:r>
              <a:rPr lang="en-US" dirty="0"/>
              <a:t>	</a:t>
            </a:r>
            <a:r>
              <a:rPr lang="en-US" dirty="0" smtClean="0"/>
              <a:t>2.  A description of any reasonably foreseeable risks or discomforts;</a:t>
            </a:r>
          </a:p>
          <a:p>
            <a:r>
              <a:rPr lang="en-US" dirty="0"/>
              <a:t>	</a:t>
            </a:r>
            <a:r>
              <a:rPr lang="en-US" dirty="0" smtClean="0"/>
              <a:t>3.  A description of any benefits to the participant or to others that might be reasonably expected from the research;</a:t>
            </a:r>
          </a:p>
          <a:p>
            <a:r>
              <a:rPr lang="en-US" dirty="0"/>
              <a:t>	</a:t>
            </a:r>
            <a:r>
              <a:rPr lang="en-US" dirty="0" smtClean="0"/>
              <a:t>4. Disclosure of appropriate alternative procedures or courses of treatment, if any, that may be advantageous to the participant;</a:t>
            </a:r>
            <a:endParaRPr lang="en-US" dirty="0"/>
          </a:p>
        </p:txBody>
      </p:sp>
    </p:spTree>
    <p:extLst>
      <p:ext uri="{BB962C8B-B14F-4D97-AF65-F5344CB8AC3E}">
        <p14:creationId xmlns:p14="http://schemas.microsoft.com/office/powerpoint/2010/main" val="2080027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Informed Consent: The </a:t>
            </a:r>
            <a:r>
              <a:rPr lang="en-US" dirty="0" smtClean="0"/>
              <a:t>Document (2)</a:t>
            </a:r>
            <a:endParaRPr lang="en-US" dirty="0"/>
          </a:p>
        </p:txBody>
      </p:sp>
      <p:sp>
        <p:nvSpPr>
          <p:cNvPr id="3" name="Content Placeholder 2"/>
          <p:cNvSpPr>
            <a:spLocks noGrp="1"/>
          </p:cNvSpPr>
          <p:nvPr>
            <p:ph idx="1"/>
          </p:nvPr>
        </p:nvSpPr>
        <p:spPr/>
        <p:txBody>
          <a:bodyPr/>
          <a:lstStyle/>
          <a:p>
            <a:r>
              <a:rPr lang="en-US" dirty="0" smtClean="0"/>
              <a:t>5. A statement describing the extent, if any, to which confidentiality of records identifying the participant will be maintained;</a:t>
            </a:r>
          </a:p>
          <a:p>
            <a:r>
              <a:rPr lang="en-US" dirty="0" smtClean="0"/>
              <a:t>6. For research involving more than minimal risk, an explanation as to whether or not </a:t>
            </a:r>
            <a:r>
              <a:rPr lang="en-US" dirty="0"/>
              <a:t>any compensation and an explanation as to whether any medical treatments are available if injury occurs and, if so, what they consist of, or where further information may be obtained</a:t>
            </a:r>
            <a:r>
              <a:rPr lang="en-US" dirty="0" smtClean="0"/>
              <a:t>;</a:t>
            </a:r>
          </a:p>
          <a:p>
            <a:r>
              <a:rPr lang="en-US" dirty="0"/>
              <a:t>7. </a:t>
            </a:r>
            <a:r>
              <a:rPr lang="en-US" dirty="0" smtClean="0"/>
              <a:t> An </a:t>
            </a:r>
            <a:r>
              <a:rPr lang="en-US" dirty="0"/>
              <a:t>explanation of whom to contact for answers to pertinent questions about the research and research subjects' rights, and whom to contact in the event of a research-related injury to the subject; </a:t>
            </a:r>
            <a:r>
              <a:rPr lang="en-US" dirty="0" smtClean="0"/>
              <a:t>and</a:t>
            </a:r>
          </a:p>
          <a:p>
            <a:r>
              <a:rPr lang="en-US" dirty="0" smtClean="0"/>
              <a:t>8</a:t>
            </a:r>
            <a:r>
              <a:rPr lang="en-US" dirty="0"/>
              <a:t>. </a:t>
            </a:r>
            <a:r>
              <a:rPr lang="en-US" dirty="0" smtClean="0"/>
              <a:t> A </a:t>
            </a:r>
            <a:r>
              <a:rPr lang="en-US" dirty="0"/>
              <a:t>statement that participation is voluntary, refusal to participate will involve no penalty or loss of benefits to which the subject is otherwise entitled, and the subject may discontinue participation at any time without penalty or loss of benefits to which the subject is otherwise entitled.</a:t>
            </a:r>
          </a:p>
        </p:txBody>
      </p:sp>
    </p:spTree>
    <p:extLst>
      <p:ext uri="{BB962C8B-B14F-4D97-AF65-F5344CB8AC3E}">
        <p14:creationId xmlns:p14="http://schemas.microsoft.com/office/powerpoint/2010/main" val="1601702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Informed Consent: The Document </a:t>
            </a:r>
            <a:r>
              <a:rPr lang="en-US" dirty="0" smtClean="0"/>
              <a:t>(3)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Additional elements shall be addressed, as appropriate:</a:t>
            </a:r>
          </a:p>
          <a:p>
            <a:r>
              <a:rPr lang="en-US" dirty="0"/>
              <a:t>(1) A statement that the particular treatment or procedure may involve risks to the subject (or to the embryo or fetus, if the subject is or may become pregnant) which are currently unforeseeable;</a:t>
            </a:r>
          </a:p>
          <a:p>
            <a:r>
              <a:rPr lang="en-US" dirty="0"/>
              <a:t> (2) Anticipated circumstances under which the subject's participation may be terminated by the investigator without regard to the subject's consent;</a:t>
            </a:r>
          </a:p>
          <a:p>
            <a:r>
              <a:rPr lang="en-US" dirty="0"/>
              <a:t> (3) Any additional costs to the subject that may result from participation in the research;</a:t>
            </a:r>
          </a:p>
          <a:p>
            <a:r>
              <a:rPr lang="en-US" dirty="0"/>
              <a:t> (4) The consequences of a subject's decision to withdraw from the research and procedures for orderly termination of participation by the subject;</a:t>
            </a:r>
          </a:p>
          <a:p>
            <a:r>
              <a:rPr lang="en-US" dirty="0"/>
              <a:t> (5) A statement that significant new findings developed during the course of the research which may relate to the subject's willingness to continue participation will be provided to the subject; and</a:t>
            </a:r>
          </a:p>
          <a:p>
            <a:r>
              <a:rPr lang="en-US" dirty="0"/>
              <a:t> (6) The approximate number of subjects involved in the study.</a:t>
            </a:r>
          </a:p>
        </p:txBody>
      </p:sp>
    </p:spTree>
    <p:extLst>
      <p:ext uri="{BB962C8B-B14F-4D97-AF65-F5344CB8AC3E}">
        <p14:creationId xmlns:p14="http://schemas.microsoft.com/office/powerpoint/2010/main" val="3607005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Informed Consent: Vulnerable Populations</a:t>
            </a:r>
            <a:endParaRPr lang="en-US" sz="2400" dirty="0"/>
          </a:p>
        </p:txBody>
      </p:sp>
      <p:sp>
        <p:nvSpPr>
          <p:cNvPr id="3" name="Content Placeholder 2"/>
          <p:cNvSpPr>
            <a:spLocks noGrp="1"/>
          </p:cNvSpPr>
          <p:nvPr>
            <p:ph idx="1"/>
          </p:nvPr>
        </p:nvSpPr>
        <p:spPr/>
        <p:txBody>
          <a:bodyPr/>
          <a:lstStyle/>
          <a:p>
            <a:endParaRPr lang="en-US" dirty="0" smtClean="0"/>
          </a:p>
          <a:p>
            <a:r>
              <a:rPr lang="en-US" dirty="0" smtClean="0"/>
              <a:t>The informed consent document is tailored to vulnerable populations by the following:</a:t>
            </a:r>
          </a:p>
          <a:p>
            <a:r>
              <a:rPr lang="en-US" dirty="0"/>
              <a:t>	</a:t>
            </a:r>
            <a:r>
              <a:rPr lang="en-US" dirty="0" smtClean="0"/>
              <a:t>* the assent form for minors</a:t>
            </a:r>
          </a:p>
          <a:p>
            <a:r>
              <a:rPr lang="en-US" dirty="0"/>
              <a:t>	</a:t>
            </a:r>
            <a:r>
              <a:rPr lang="en-US" dirty="0" smtClean="0"/>
              <a:t>* the parental permission form</a:t>
            </a:r>
          </a:p>
          <a:p>
            <a:r>
              <a:rPr lang="en-US" dirty="0"/>
              <a:t>	</a:t>
            </a:r>
            <a:r>
              <a:rPr lang="en-US" dirty="0" smtClean="0"/>
              <a:t>* the translated consent form</a:t>
            </a:r>
          </a:p>
          <a:p>
            <a:r>
              <a:rPr lang="en-US" dirty="0"/>
              <a:t>	</a:t>
            </a:r>
            <a:r>
              <a:rPr lang="en-US" dirty="0" smtClean="0"/>
              <a:t>* the use of the short form consent</a:t>
            </a:r>
          </a:p>
          <a:p>
            <a:r>
              <a:rPr lang="en-US" dirty="0"/>
              <a:t>	</a:t>
            </a:r>
            <a:r>
              <a:rPr lang="en-US" dirty="0" smtClean="0"/>
              <a:t>* the use of advanced directives in the consent</a:t>
            </a:r>
          </a:p>
          <a:p>
            <a:r>
              <a:rPr lang="en-US" dirty="0"/>
              <a:t>	</a:t>
            </a:r>
            <a:r>
              <a:rPr lang="en-US" dirty="0" smtClean="0"/>
              <a:t>* the use of Legally Authorized Representatives or surrogates</a:t>
            </a:r>
            <a:endParaRPr lang="en-US" dirty="0"/>
          </a:p>
        </p:txBody>
      </p:sp>
    </p:spTree>
    <p:extLst>
      <p:ext uri="{BB962C8B-B14F-4D97-AF65-F5344CB8AC3E}">
        <p14:creationId xmlns:p14="http://schemas.microsoft.com/office/powerpoint/2010/main" val="2082917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Informed Consent and the FDA</a:t>
            </a:r>
            <a:endParaRPr lang="en-US" dirty="0"/>
          </a:p>
        </p:txBody>
      </p:sp>
      <p:sp>
        <p:nvSpPr>
          <p:cNvPr id="3" name="Content Placeholder 2"/>
          <p:cNvSpPr>
            <a:spLocks noGrp="1"/>
          </p:cNvSpPr>
          <p:nvPr>
            <p:ph idx="1"/>
          </p:nvPr>
        </p:nvSpPr>
        <p:spPr/>
        <p:txBody>
          <a:bodyPr/>
          <a:lstStyle/>
          <a:p>
            <a:endParaRPr lang="en-US" dirty="0" smtClean="0"/>
          </a:p>
          <a:p>
            <a:r>
              <a:rPr lang="en-US" dirty="0" smtClean="0"/>
              <a:t>In addition to OHRP requirements, the FDA has additional requirements for research under FDA their purview:</a:t>
            </a:r>
          </a:p>
          <a:p>
            <a:r>
              <a:rPr lang="en-US" dirty="0"/>
              <a:t>	</a:t>
            </a:r>
            <a:r>
              <a:rPr lang="en-US" dirty="0" smtClean="0"/>
              <a:t>* </a:t>
            </a:r>
            <a:r>
              <a:rPr lang="en-US" dirty="0"/>
              <a:t>There are specific requirements for emergency research with an exception from informed </a:t>
            </a:r>
            <a:r>
              <a:rPr lang="en-US" dirty="0" smtClean="0"/>
              <a:t>consent,  otherwise t</a:t>
            </a:r>
            <a:r>
              <a:rPr lang="en-US" dirty="0" smtClean="0"/>
              <a:t>he </a:t>
            </a:r>
            <a:r>
              <a:rPr lang="en-US" dirty="0" smtClean="0"/>
              <a:t>IRB may not waive consent</a:t>
            </a:r>
          </a:p>
          <a:p>
            <a:r>
              <a:rPr lang="en-US" dirty="0"/>
              <a:t>	</a:t>
            </a:r>
            <a:r>
              <a:rPr lang="en-US" dirty="0" smtClean="0"/>
              <a:t>* Clinical trials must be registered on clinicaltrials.gov</a:t>
            </a:r>
          </a:p>
          <a:p>
            <a:r>
              <a:rPr lang="en-US" dirty="0"/>
              <a:t>	</a:t>
            </a:r>
            <a:r>
              <a:rPr lang="en-US" dirty="0" smtClean="0"/>
              <a:t>*  The IRB will not allow enrollment to begin (and therefore not release a consent form)  if an IND or IDE  is required and 30 days have not passed since issuance of the FDA’s IND/IDE letter.</a:t>
            </a:r>
          </a:p>
          <a:p>
            <a:r>
              <a:rPr lang="en-US"/>
              <a:t>	</a:t>
            </a:r>
            <a:endParaRPr lang="en-US" dirty="0"/>
          </a:p>
        </p:txBody>
      </p:sp>
    </p:spTree>
    <p:extLst>
      <p:ext uri="{BB962C8B-B14F-4D97-AF65-F5344CB8AC3E}">
        <p14:creationId xmlns:p14="http://schemas.microsoft.com/office/powerpoint/2010/main" val="4256431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Informed Consent and HIPAA</a:t>
            </a:r>
            <a:endParaRPr lang="en-US" dirty="0"/>
          </a:p>
        </p:txBody>
      </p:sp>
      <p:sp>
        <p:nvSpPr>
          <p:cNvPr id="3" name="Content Placeholder 2"/>
          <p:cNvSpPr>
            <a:spLocks noGrp="1"/>
          </p:cNvSpPr>
          <p:nvPr>
            <p:ph idx="1"/>
          </p:nvPr>
        </p:nvSpPr>
        <p:spPr/>
        <p:txBody>
          <a:bodyPr>
            <a:normAutofit/>
          </a:bodyPr>
          <a:lstStyle/>
          <a:p>
            <a:r>
              <a:rPr lang="en-US" sz="2400" dirty="0" smtClean="0"/>
              <a:t>	</a:t>
            </a:r>
          </a:p>
          <a:p>
            <a:r>
              <a:rPr lang="en-US" sz="2400" dirty="0"/>
              <a:t>	</a:t>
            </a:r>
            <a:r>
              <a:rPr lang="en-US" sz="2400" dirty="0" smtClean="0"/>
              <a:t>HIPAA imposes additional requirements for subjects regarding privacy of records and disclosure of information.  The HIC has a compound authorization template </a:t>
            </a:r>
            <a:r>
              <a:rPr lang="en-US" sz="2400" smtClean="0"/>
              <a:t>that incorporates </a:t>
            </a:r>
            <a:r>
              <a:rPr lang="en-US" sz="2400" dirty="0" smtClean="0"/>
              <a:t>HIPAA required language into the informed consent document.</a:t>
            </a:r>
            <a:endParaRPr lang="en-US" sz="2400" dirty="0"/>
          </a:p>
        </p:txBody>
      </p:sp>
    </p:spTree>
    <p:extLst>
      <p:ext uri="{BB962C8B-B14F-4D97-AF65-F5344CB8AC3E}">
        <p14:creationId xmlns:p14="http://schemas.microsoft.com/office/powerpoint/2010/main" val="213448671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90</TotalTime>
  <Words>336</Words>
  <Application>Microsoft Office PowerPoint</Application>
  <PresentationFormat>On-screen Show (4:3)</PresentationFormat>
  <Paragraphs>55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Informed consent requirements</vt:lpstr>
      <vt:lpstr>Informed Consent: Basis</vt:lpstr>
      <vt:lpstr> </vt:lpstr>
      <vt:lpstr>Informed Consent: The Document</vt:lpstr>
      <vt:lpstr>Informed Consent: The Document (2)</vt:lpstr>
      <vt:lpstr>Informed Consent: The Document (3)</vt:lpstr>
      <vt:lpstr>Informed Consent: Vulnerable Populations</vt:lpstr>
      <vt:lpstr>Informed Consent and the FDA</vt:lpstr>
      <vt:lpstr>Informed Consent and HIPAA</vt:lpstr>
    </vt:vector>
  </TitlesOfParts>
  <Company>Yale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Informed consent requirements</dc:title>
  <dc:creator>Larson, Jean</dc:creator>
  <cp:lastModifiedBy>Larson, Jean</cp:lastModifiedBy>
  <cp:revision>10</cp:revision>
  <dcterms:created xsi:type="dcterms:W3CDTF">2013-05-31T13:54:10Z</dcterms:created>
  <dcterms:modified xsi:type="dcterms:W3CDTF">2013-06-06T15:21:38Z</dcterms:modified>
</cp:coreProperties>
</file>