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30" r:id="rId1"/>
  </p:sldMasterIdLst>
  <p:notesMasterIdLst>
    <p:notesMasterId r:id="rId49"/>
  </p:notesMasterIdLst>
  <p:sldIdLst>
    <p:sldId id="256" r:id="rId2"/>
    <p:sldId id="257" r:id="rId3"/>
    <p:sldId id="275" r:id="rId4"/>
    <p:sldId id="276" r:id="rId5"/>
    <p:sldId id="319" r:id="rId6"/>
    <p:sldId id="320" r:id="rId7"/>
    <p:sldId id="313" r:id="rId8"/>
    <p:sldId id="317" r:id="rId9"/>
    <p:sldId id="314" r:id="rId10"/>
    <p:sldId id="278" r:id="rId11"/>
    <p:sldId id="279" r:id="rId12"/>
    <p:sldId id="282" r:id="rId13"/>
    <p:sldId id="283" r:id="rId14"/>
    <p:sldId id="281" r:id="rId15"/>
    <p:sldId id="322" r:id="rId16"/>
    <p:sldId id="259" r:id="rId17"/>
    <p:sldId id="260" r:id="rId18"/>
    <p:sldId id="261" r:id="rId19"/>
    <p:sldId id="262" r:id="rId20"/>
    <p:sldId id="263" r:id="rId21"/>
    <p:sldId id="264" r:id="rId22"/>
    <p:sldId id="265" r:id="rId23"/>
    <p:sldId id="307" r:id="rId24"/>
    <p:sldId id="284" r:id="rId25"/>
    <p:sldId id="274" r:id="rId26"/>
    <p:sldId id="267" r:id="rId27"/>
    <p:sldId id="315" r:id="rId28"/>
    <p:sldId id="316" r:id="rId29"/>
    <p:sldId id="324" r:id="rId30"/>
    <p:sldId id="294" r:id="rId31"/>
    <p:sldId id="295" r:id="rId32"/>
    <p:sldId id="296" r:id="rId33"/>
    <p:sldId id="297" r:id="rId34"/>
    <p:sldId id="321" r:id="rId35"/>
    <p:sldId id="298" r:id="rId36"/>
    <p:sldId id="299" r:id="rId37"/>
    <p:sldId id="300" r:id="rId38"/>
    <p:sldId id="302" r:id="rId39"/>
    <p:sldId id="303" r:id="rId40"/>
    <p:sldId id="269" r:id="rId41"/>
    <p:sldId id="270" r:id="rId42"/>
    <p:sldId id="271" r:id="rId43"/>
    <p:sldId id="273" r:id="rId44"/>
    <p:sldId id="308" r:id="rId45"/>
    <p:sldId id="318" r:id="rId46"/>
    <p:sldId id="272" r:id="rId47"/>
    <p:sldId id="323"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2" autoAdjust="0"/>
    <p:restoredTop sz="94660"/>
  </p:normalViewPr>
  <p:slideViewPr>
    <p:cSldViewPr snapToGrid="0">
      <p:cViewPr varScale="1">
        <p:scale>
          <a:sx n="83" d="100"/>
          <a:sy n="83" d="100"/>
        </p:scale>
        <p:origin x="77" y="2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F7E0F8-02D0-47B7-9592-4FAA49CF3B75}" type="datetimeFigureOut">
              <a:rPr lang="en-US" smtClean="0"/>
              <a:t>9/21/2015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DDA9A4-C669-426B-992C-BA751975EDB7}" type="slidenum">
              <a:rPr lang="en-US" smtClean="0"/>
              <a:t>‹#›</a:t>
            </a:fld>
            <a:endParaRPr lang="en-US"/>
          </a:p>
        </p:txBody>
      </p:sp>
    </p:spTree>
    <p:extLst>
      <p:ext uri="{BB962C8B-B14F-4D97-AF65-F5344CB8AC3E}">
        <p14:creationId xmlns:p14="http://schemas.microsoft.com/office/powerpoint/2010/main" val="4064160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ndParaRPr>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1600">
                <a:solidFill>
                  <a:schemeClr val="tx1"/>
                </a:solidFill>
                <a:latin typeface="Arial" panose="020B0604020202020204" pitchFamily="34" charset="0"/>
              </a:defRPr>
            </a:lvl1pPr>
            <a:lvl2pPr marL="742950" indent="-285750" defTabSz="912813">
              <a:defRPr sz="1600">
                <a:solidFill>
                  <a:schemeClr val="tx1"/>
                </a:solidFill>
                <a:latin typeface="Arial" panose="020B0604020202020204" pitchFamily="34" charset="0"/>
              </a:defRPr>
            </a:lvl2pPr>
            <a:lvl3pPr marL="1143000" indent="-228600" defTabSz="912813">
              <a:defRPr sz="1600">
                <a:solidFill>
                  <a:schemeClr val="tx1"/>
                </a:solidFill>
                <a:latin typeface="Arial" panose="020B0604020202020204" pitchFamily="34" charset="0"/>
              </a:defRPr>
            </a:lvl3pPr>
            <a:lvl4pPr marL="1600200" indent="-228600" defTabSz="912813">
              <a:defRPr sz="1600">
                <a:solidFill>
                  <a:schemeClr val="tx1"/>
                </a:solidFill>
                <a:latin typeface="Arial" panose="020B0604020202020204" pitchFamily="34" charset="0"/>
              </a:defRPr>
            </a:lvl4pPr>
            <a:lvl5pPr marL="2057400" indent="-228600" defTabSz="912813">
              <a:defRPr sz="16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1600">
                <a:solidFill>
                  <a:schemeClr val="tx1"/>
                </a:solidFill>
                <a:latin typeface="Arial" panose="020B0604020202020204" pitchFamily="34" charset="0"/>
              </a:defRPr>
            </a:lvl9pPr>
          </a:lstStyle>
          <a:p>
            <a:fld id="{59820E0C-F4DC-4FAF-8914-7B072B1EC7B1}" type="slidenum">
              <a:rPr lang="en-US" altLang="en-US" sz="1200"/>
              <a:pPr/>
              <a:t>4</a:t>
            </a:fld>
            <a:endParaRPr lang="en-US" altLang="en-US" sz="1200"/>
          </a:p>
        </p:txBody>
      </p:sp>
    </p:spTree>
    <p:extLst>
      <p:ext uri="{BB962C8B-B14F-4D97-AF65-F5344CB8AC3E}">
        <p14:creationId xmlns:p14="http://schemas.microsoft.com/office/powerpoint/2010/main" val="2376498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54F3E2-2A85-46DE-8137-0F02BD058C5A}" type="slidenum">
              <a:rPr lang="en-US" altLang="en-US" smtClean="0"/>
              <a:pPr>
                <a:defRPr/>
              </a:pPr>
              <a:t>27</a:t>
            </a:fld>
            <a:endParaRPr lang="en-US" altLang="en-US"/>
          </a:p>
        </p:txBody>
      </p:sp>
    </p:spTree>
    <p:extLst>
      <p:ext uri="{BB962C8B-B14F-4D97-AF65-F5344CB8AC3E}">
        <p14:creationId xmlns:p14="http://schemas.microsoft.com/office/powerpoint/2010/main" val="1076044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54F3E2-2A85-46DE-8137-0F02BD058C5A}" type="slidenum">
              <a:rPr lang="en-US" altLang="en-US" smtClean="0"/>
              <a:pPr>
                <a:defRPr/>
              </a:pPr>
              <a:t>30</a:t>
            </a:fld>
            <a:endParaRPr lang="en-US" altLang="en-US"/>
          </a:p>
        </p:txBody>
      </p:sp>
    </p:spTree>
    <p:extLst>
      <p:ext uri="{BB962C8B-B14F-4D97-AF65-F5344CB8AC3E}">
        <p14:creationId xmlns:p14="http://schemas.microsoft.com/office/powerpoint/2010/main" val="1802363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1600">
                <a:solidFill>
                  <a:schemeClr val="tx1"/>
                </a:solidFill>
                <a:latin typeface="Arial" panose="020B0604020202020204" pitchFamily="34" charset="0"/>
              </a:defRPr>
            </a:lvl1pPr>
            <a:lvl2pPr marL="742950" indent="-285750" defTabSz="912813">
              <a:defRPr sz="1600">
                <a:solidFill>
                  <a:schemeClr val="tx1"/>
                </a:solidFill>
                <a:latin typeface="Arial" panose="020B0604020202020204" pitchFamily="34" charset="0"/>
              </a:defRPr>
            </a:lvl2pPr>
            <a:lvl3pPr marL="1143000" indent="-228600" defTabSz="912813">
              <a:defRPr sz="1600">
                <a:solidFill>
                  <a:schemeClr val="tx1"/>
                </a:solidFill>
                <a:latin typeface="Arial" panose="020B0604020202020204" pitchFamily="34" charset="0"/>
              </a:defRPr>
            </a:lvl3pPr>
            <a:lvl4pPr marL="1600200" indent="-228600" defTabSz="912813">
              <a:defRPr sz="1600">
                <a:solidFill>
                  <a:schemeClr val="tx1"/>
                </a:solidFill>
                <a:latin typeface="Arial" panose="020B0604020202020204" pitchFamily="34" charset="0"/>
              </a:defRPr>
            </a:lvl4pPr>
            <a:lvl5pPr marL="2057400" indent="-228600" defTabSz="912813">
              <a:defRPr sz="16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1600">
                <a:solidFill>
                  <a:schemeClr val="tx1"/>
                </a:solidFill>
                <a:latin typeface="Arial" panose="020B0604020202020204" pitchFamily="34" charset="0"/>
              </a:defRPr>
            </a:lvl9pPr>
          </a:lstStyle>
          <a:p>
            <a:fld id="{15F59F1D-CBC8-45E6-A038-E27B61A370D6}" type="slidenum">
              <a:rPr lang="en-US" altLang="en-US" sz="1200"/>
              <a:pPr/>
              <a:t>31</a:t>
            </a:fld>
            <a:endParaRPr lang="en-US" altLang="en-US" sz="120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dirty="0" smtClean="0">
              <a:latin typeface="Arial" panose="020B0604020202020204" pitchFamily="34" charset="0"/>
            </a:endParaRPr>
          </a:p>
        </p:txBody>
      </p:sp>
    </p:spTree>
    <p:extLst>
      <p:ext uri="{BB962C8B-B14F-4D97-AF65-F5344CB8AC3E}">
        <p14:creationId xmlns:p14="http://schemas.microsoft.com/office/powerpoint/2010/main" val="3630064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1600">
                <a:solidFill>
                  <a:schemeClr val="tx1"/>
                </a:solidFill>
                <a:latin typeface="Arial" panose="020B0604020202020204" pitchFamily="34" charset="0"/>
              </a:defRPr>
            </a:lvl1pPr>
            <a:lvl2pPr marL="742950" indent="-285750" defTabSz="912813">
              <a:defRPr sz="1600">
                <a:solidFill>
                  <a:schemeClr val="tx1"/>
                </a:solidFill>
                <a:latin typeface="Arial" panose="020B0604020202020204" pitchFamily="34" charset="0"/>
              </a:defRPr>
            </a:lvl2pPr>
            <a:lvl3pPr marL="1143000" indent="-228600" defTabSz="912813">
              <a:defRPr sz="1600">
                <a:solidFill>
                  <a:schemeClr val="tx1"/>
                </a:solidFill>
                <a:latin typeface="Arial" panose="020B0604020202020204" pitchFamily="34" charset="0"/>
              </a:defRPr>
            </a:lvl3pPr>
            <a:lvl4pPr marL="1600200" indent="-228600" defTabSz="912813">
              <a:defRPr sz="1600">
                <a:solidFill>
                  <a:schemeClr val="tx1"/>
                </a:solidFill>
                <a:latin typeface="Arial" panose="020B0604020202020204" pitchFamily="34" charset="0"/>
              </a:defRPr>
            </a:lvl4pPr>
            <a:lvl5pPr marL="2057400" indent="-228600" defTabSz="912813">
              <a:defRPr sz="16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1600">
                <a:solidFill>
                  <a:schemeClr val="tx1"/>
                </a:solidFill>
                <a:latin typeface="Arial" panose="020B0604020202020204" pitchFamily="34" charset="0"/>
              </a:defRPr>
            </a:lvl9pPr>
          </a:lstStyle>
          <a:p>
            <a:fld id="{E59A1B2B-0C36-4FD8-8E51-75754ED45499}" type="slidenum">
              <a:rPr lang="en-US" altLang="en-US" sz="1200"/>
              <a:pPr/>
              <a:t>32</a:t>
            </a:fld>
            <a:endParaRPr lang="en-US" altLang="en-US" sz="120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726041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1600">
                <a:solidFill>
                  <a:schemeClr val="tx1"/>
                </a:solidFill>
                <a:latin typeface="Arial" panose="020B0604020202020204" pitchFamily="34" charset="0"/>
              </a:defRPr>
            </a:lvl1pPr>
            <a:lvl2pPr marL="742950" indent="-285750" defTabSz="912813">
              <a:defRPr sz="1600">
                <a:solidFill>
                  <a:schemeClr val="tx1"/>
                </a:solidFill>
                <a:latin typeface="Arial" panose="020B0604020202020204" pitchFamily="34" charset="0"/>
              </a:defRPr>
            </a:lvl2pPr>
            <a:lvl3pPr marL="1143000" indent="-228600" defTabSz="912813">
              <a:defRPr sz="1600">
                <a:solidFill>
                  <a:schemeClr val="tx1"/>
                </a:solidFill>
                <a:latin typeface="Arial" panose="020B0604020202020204" pitchFamily="34" charset="0"/>
              </a:defRPr>
            </a:lvl3pPr>
            <a:lvl4pPr marL="1600200" indent="-228600" defTabSz="912813">
              <a:defRPr sz="1600">
                <a:solidFill>
                  <a:schemeClr val="tx1"/>
                </a:solidFill>
                <a:latin typeface="Arial" panose="020B0604020202020204" pitchFamily="34" charset="0"/>
              </a:defRPr>
            </a:lvl4pPr>
            <a:lvl5pPr marL="2057400" indent="-228600" defTabSz="912813">
              <a:defRPr sz="16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1600">
                <a:solidFill>
                  <a:schemeClr val="tx1"/>
                </a:solidFill>
                <a:latin typeface="Arial" panose="020B0604020202020204" pitchFamily="34" charset="0"/>
              </a:defRPr>
            </a:lvl9pPr>
          </a:lstStyle>
          <a:p>
            <a:fld id="{0E9F8037-D0F0-47DD-813B-4C19AB6047E6}" type="slidenum">
              <a:rPr lang="en-US" altLang="en-US" sz="1200"/>
              <a:pPr/>
              <a:t>35</a:t>
            </a:fld>
            <a:endParaRPr lang="en-US" altLang="en-US" sz="120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58868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1600">
                <a:solidFill>
                  <a:schemeClr val="tx1"/>
                </a:solidFill>
                <a:latin typeface="Arial" panose="020B0604020202020204" pitchFamily="34" charset="0"/>
              </a:defRPr>
            </a:lvl1pPr>
            <a:lvl2pPr marL="742950" indent="-285750" defTabSz="912813">
              <a:defRPr sz="1600">
                <a:solidFill>
                  <a:schemeClr val="tx1"/>
                </a:solidFill>
                <a:latin typeface="Arial" panose="020B0604020202020204" pitchFamily="34" charset="0"/>
              </a:defRPr>
            </a:lvl2pPr>
            <a:lvl3pPr marL="1143000" indent="-228600" defTabSz="912813">
              <a:defRPr sz="1600">
                <a:solidFill>
                  <a:schemeClr val="tx1"/>
                </a:solidFill>
                <a:latin typeface="Arial" panose="020B0604020202020204" pitchFamily="34" charset="0"/>
              </a:defRPr>
            </a:lvl3pPr>
            <a:lvl4pPr marL="1600200" indent="-228600" defTabSz="912813">
              <a:defRPr sz="1600">
                <a:solidFill>
                  <a:schemeClr val="tx1"/>
                </a:solidFill>
                <a:latin typeface="Arial" panose="020B0604020202020204" pitchFamily="34" charset="0"/>
              </a:defRPr>
            </a:lvl4pPr>
            <a:lvl5pPr marL="2057400" indent="-228600" defTabSz="912813">
              <a:defRPr sz="16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1600">
                <a:solidFill>
                  <a:schemeClr val="tx1"/>
                </a:solidFill>
                <a:latin typeface="Arial" panose="020B0604020202020204" pitchFamily="34" charset="0"/>
              </a:defRPr>
            </a:lvl9pPr>
          </a:lstStyle>
          <a:p>
            <a:fld id="{7E6BFE96-FFC2-4FFF-9963-F40B9E683DB3}" type="slidenum">
              <a:rPr lang="en-US" altLang="en-US" sz="1200"/>
              <a:pPr/>
              <a:t>36</a:t>
            </a:fld>
            <a:endParaRPr lang="en-US" altLang="en-US" sz="120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589232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1600">
                <a:solidFill>
                  <a:schemeClr val="tx1"/>
                </a:solidFill>
                <a:latin typeface="Arial" panose="020B0604020202020204" pitchFamily="34" charset="0"/>
              </a:defRPr>
            </a:lvl1pPr>
            <a:lvl2pPr marL="742950" indent="-285750" defTabSz="912813">
              <a:defRPr sz="1600">
                <a:solidFill>
                  <a:schemeClr val="tx1"/>
                </a:solidFill>
                <a:latin typeface="Arial" panose="020B0604020202020204" pitchFamily="34" charset="0"/>
              </a:defRPr>
            </a:lvl2pPr>
            <a:lvl3pPr marL="1143000" indent="-228600" defTabSz="912813">
              <a:defRPr sz="1600">
                <a:solidFill>
                  <a:schemeClr val="tx1"/>
                </a:solidFill>
                <a:latin typeface="Arial" panose="020B0604020202020204" pitchFamily="34" charset="0"/>
              </a:defRPr>
            </a:lvl3pPr>
            <a:lvl4pPr marL="1600200" indent="-228600" defTabSz="912813">
              <a:defRPr sz="1600">
                <a:solidFill>
                  <a:schemeClr val="tx1"/>
                </a:solidFill>
                <a:latin typeface="Arial" panose="020B0604020202020204" pitchFamily="34" charset="0"/>
              </a:defRPr>
            </a:lvl4pPr>
            <a:lvl5pPr marL="2057400" indent="-228600" defTabSz="912813">
              <a:defRPr sz="16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1600">
                <a:solidFill>
                  <a:schemeClr val="tx1"/>
                </a:solidFill>
                <a:latin typeface="Arial" panose="020B0604020202020204" pitchFamily="34" charset="0"/>
              </a:defRPr>
            </a:lvl9pPr>
          </a:lstStyle>
          <a:p>
            <a:fld id="{827DB4FF-E792-4059-9A11-539AC9E41E2C}" type="slidenum">
              <a:rPr lang="en-US" altLang="en-US" sz="1200"/>
              <a:pPr/>
              <a:t>37</a:t>
            </a:fld>
            <a:endParaRPr lang="en-US" altLang="en-US" sz="12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dirty="0" smtClean="0">
              <a:latin typeface="Arial" panose="020B0604020202020204" pitchFamily="34" charset="0"/>
            </a:endParaRPr>
          </a:p>
        </p:txBody>
      </p:sp>
    </p:spTree>
    <p:extLst>
      <p:ext uri="{BB962C8B-B14F-4D97-AF65-F5344CB8AC3E}">
        <p14:creationId xmlns:p14="http://schemas.microsoft.com/office/powerpoint/2010/main" val="2111541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1600">
                <a:solidFill>
                  <a:schemeClr val="tx1"/>
                </a:solidFill>
                <a:latin typeface="Arial" panose="020B0604020202020204" pitchFamily="34" charset="0"/>
              </a:defRPr>
            </a:lvl1pPr>
            <a:lvl2pPr marL="742950" indent="-285750" defTabSz="912813">
              <a:defRPr sz="1600">
                <a:solidFill>
                  <a:schemeClr val="tx1"/>
                </a:solidFill>
                <a:latin typeface="Arial" panose="020B0604020202020204" pitchFamily="34" charset="0"/>
              </a:defRPr>
            </a:lvl2pPr>
            <a:lvl3pPr marL="1143000" indent="-228600" defTabSz="912813">
              <a:defRPr sz="1600">
                <a:solidFill>
                  <a:schemeClr val="tx1"/>
                </a:solidFill>
                <a:latin typeface="Arial" panose="020B0604020202020204" pitchFamily="34" charset="0"/>
              </a:defRPr>
            </a:lvl3pPr>
            <a:lvl4pPr marL="1600200" indent="-228600" defTabSz="912813">
              <a:defRPr sz="1600">
                <a:solidFill>
                  <a:schemeClr val="tx1"/>
                </a:solidFill>
                <a:latin typeface="Arial" panose="020B0604020202020204" pitchFamily="34" charset="0"/>
              </a:defRPr>
            </a:lvl4pPr>
            <a:lvl5pPr marL="2057400" indent="-228600" defTabSz="912813">
              <a:defRPr sz="16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1600">
                <a:solidFill>
                  <a:schemeClr val="tx1"/>
                </a:solidFill>
                <a:latin typeface="Arial" panose="020B0604020202020204" pitchFamily="34" charset="0"/>
              </a:defRPr>
            </a:lvl9pPr>
          </a:lstStyle>
          <a:p>
            <a:fld id="{7584AA68-06A1-4F8D-A487-A521888C6844}" type="slidenum">
              <a:rPr lang="en-US" altLang="en-US" sz="1200"/>
              <a:pPr/>
              <a:t>38</a:t>
            </a:fld>
            <a:endParaRPr lang="en-US" altLang="en-US" sz="120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smtClean="0">
                <a:latin typeface="Arial" panose="020B0604020202020204" pitchFamily="34" charset="0"/>
              </a:rPr>
              <a:t>Now 4 committees</a:t>
            </a:r>
          </a:p>
          <a:p>
            <a:pPr eaLnBrk="1" hangingPunct="1"/>
            <a:r>
              <a:rPr lang="en-US" altLang="en-US" b="1" dirty="0" smtClean="0">
                <a:latin typeface="Arial" panose="020B0604020202020204" pitchFamily="34" charset="0"/>
              </a:rPr>
              <a:t>This could be delayed depending on the volume of the agenda for that meeting or if we are waiting for information from the PI.</a:t>
            </a:r>
          </a:p>
        </p:txBody>
      </p:sp>
    </p:spTree>
    <p:extLst>
      <p:ext uri="{BB962C8B-B14F-4D97-AF65-F5344CB8AC3E}">
        <p14:creationId xmlns:p14="http://schemas.microsoft.com/office/powerpoint/2010/main" val="2397828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5586B75A-687E-405C-8A0B-8D00578BA2C3}" type="datetimeFigureOut">
              <a:rPr lang="en-US" smtClean="0"/>
              <a:pPr/>
              <a:t>9/21/2015</a:t>
            </a:fld>
            <a:endParaRPr lang="en-US" dirty="0"/>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4FAB73BC-B049-4115-A692-8D63A059BFB8}" type="slidenum">
              <a:rPr lang="en-US" smtClean="0"/>
              <a:pPr/>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071865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9/21/2015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376524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9/21/2015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18521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9/21/2015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526738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smtClean="0"/>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9/21/2015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53285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586B75A-687E-405C-8A0B-8D00578BA2C3}" type="datetimeFigureOut">
              <a:rPr lang="en-US" smtClean="0"/>
              <a:pPr/>
              <a:t>9/21/2015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14126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smtClean="0"/>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9/21/2015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60049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586B75A-687E-405C-8A0B-8D00578BA2C3}" type="datetimeFigureOut">
              <a:rPr lang="en-US" smtClean="0"/>
              <a:pPr/>
              <a:t>9/21/2015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28346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86B75A-687E-405C-8A0B-8D00578BA2C3}" type="datetimeFigureOut">
              <a:rPr lang="en-US" smtClean="0"/>
              <a:pPr/>
              <a:t>9/21/2015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185575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smtClean="0"/>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9/21/2015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234737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9/21/2015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33497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5586B75A-687E-405C-8A0B-8D00578BA2C3}" type="datetimeFigureOut">
              <a:rPr lang="en-US" smtClean="0"/>
              <a:pPr/>
              <a:t>9/21/2015</a:t>
            </a:fld>
            <a:endParaRPr lang="en-US" dirty="0"/>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dirty="0"/>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481963959"/>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hf sldNum="0" hdr="0" ft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coioffice.yale.edu/" TargetMode="External"/><Relationship Id="rId2" Type="http://schemas.openxmlformats.org/officeDocument/2006/relationships/hyperlink" Target="http://learn.med.yale.edu/irbtraining/" TargetMode="External"/><Relationship Id="rId1" Type="http://schemas.openxmlformats.org/officeDocument/2006/relationships/slideLayout" Target="../slideLayouts/slideLayout2.xml"/><Relationship Id="rId4" Type="http://schemas.openxmlformats.org/officeDocument/2006/relationships/hyperlink" Target="http://www.yale.edu/hrpp/forms-templates/biomedical.html"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mailto:hic.submissions@yale.edu" TargetMode="External"/><Relationship Id="rId2" Type="http://schemas.openxmlformats.org/officeDocument/2006/relationships/hyperlink" Target="mailto:human.subjects@yale.edu"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hyperlink" Target="mailto:Hic.submissions@yale.edu"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hyperlink" Target="mailto:Hic.submissions@yale.edu"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9.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www.yale.edu/hrpp/policies/index.html" TargetMode="External"/><Relationship Id="rId2" Type="http://schemas.openxmlformats.org/officeDocument/2006/relationships/hyperlink" Target="mailto:human.subjects@yale.edu" TargetMode="Externa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jpeg"/></Relationships>
</file>

<file path=ppt/slides/_rels/slide4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2808" y="1329694"/>
            <a:ext cx="6301804" cy="5313702"/>
          </a:xfrm>
        </p:spPr>
        <p:txBody>
          <a:bodyPr>
            <a:noAutofit/>
          </a:bodyPr>
          <a:lstStyle/>
          <a:p>
            <a:r>
              <a:rPr lang="en-US" sz="4400" dirty="0"/>
              <a:t>Introduction to </a:t>
            </a:r>
            <a:r>
              <a:rPr lang="en-US" sz="4400" dirty="0" smtClean="0"/>
              <a:t/>
            </a:r>
            <a:br>
              <a:rPr lang="en-US" sz="4400" dirty="0" smtClean="0"/>
            </a:br>
            <a:r>
              <a:rPr lang="en-US" sz="4400" dirty="0" smtClean="0"/>
              <a:t>the Human </a:t>
            </a:r>
            <a:r>
              <a:rPr lang="en-US" sz="4400" dirty="0"/>
              <a:t>Research Protection Program and the Yale IRBs</a:t>
            </a:r>
            <a:r>
              <a:rPr lang="en-US" sz="8000" dirty="0" smtClean="0"/>
              <a:t/>
            </a:r>
            <a:br>
              <a:rPr lang="en-US" sz="8000" dirty="0" smtClean="0"/>
            </a:br>
            <a:endParaRPr lang="en-US" sz="8000" dirty="0"/>
          </a:p>
        </p:txBody>
      </p:sp>
      <p:sp>
        <p:nvSpPr>
          <p:cNvPr id="5" name="Subtitle 4"/>
          <p:cNvSpPr>
            <a:spLocks noGrp="1"/>
          </p:cNvSpPr>
          <p:nvPr>
            <p:ph type="subTitle" idx="1"/>
          </p:nvPr>
        </p:nvSpPr>
        <p:spPr>
          <a:xfrm>
            <a:off x="9892496" y="6174073"/>
            <a:ext cx="1934032" cy="469323"/>
          </a:xfrm>
        </p:spPr>
        <p:txBody>
          <a:bodyPr>
            <a:normAutofit/>
          </a:bodyPr>
          <a:lstStyle/>
          <a:p>
            <a:r>
              <a:rPr lang="en-US" sz="1800" dirty="0" smtClean="0">
                <a:solidFill>
                  <a:schemeClr val="tx1"/>
                </a:solidFill>
              </a:rPr>
              <a:t>September 2015</a:t>
            </a:r>
            <a:endParaRPr lang="en-US" sz="1800" dirty="0">
              <a:solidFill>
                <a:schemeClr val="tx1"/>
              </a:solidFill>
            </a:endParaRPr>
          </a:p>
        </p:txBody>
      </p:sp>
      <p:pic>
        <p:nvPicPr>
          <p:cNvPr id="1026" name="Picture 2" descr="http://www.lssu.edu/irb/logo/irb_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6109" y="1070849"/>
            <a:ext cx="2935846" cy="3053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25885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1872" y="365760"/>
            <a:ext cx="9692640" cy="1071154"/>
          </a:xfrm>
        </p:spPr>
        <p:txBody>
          <a:bodyPr>
            <a:normAutofit/>
          </a:bodyPr>
          <a:lstStyle/>
          <a:p>
            <a:r>
              <a:rPr lang="en-US" sz="4000" dirty="0" smtClean="0"/>
              <a:t>Human Investigation Committee</a:t>
            </a:r>
            <a:endParaRPr lang="en-US" sz="4000" dirty="0"/>
          </a:p>
        </p:txBody>
      </p:sp>
      <p:sp>
        <p:nvSpPr>
          <p:cNvPr id="4" name="Content Placeholder 3"/>
          <p:cNvSpPr>
            <a:spLocks noGrp="1"/>
          </p:cNvSpPr>
          <p:nvPr>
            <p:ph sz="half" idx="1"/>
          </p:nvPr>
        </p:nvSpPr>
        <p:spPr/>
        <p:txBody>
          <a:bodyPr>
            <a:normAutofit lnSpcReduction="10000"/>
          </a:bodyPr>
          <a:lstStyle/>
          <a:p>
            <a:pPr marL="0" indent="0">
              <a:buNone/>
            </a:pPr>
            <a:r>
              <a:rPr lang="en-US" b="1" u="sng" dirty="0"/>
              <a:t>HIC I (Oncology)</a:t>
            </a:r>
          </a:p>
          <a:p>
            <a:r>
              <a:rPr lang="en-US" dirty="0" smtClean="0"/>
              <a:t>Christine </a:t>
            </a:r>
            <a:r>
              <a:rPr lang="en-US" dirty="0"/>
              <a:t>Earley</a:t>
            </a:r>
          </a:p>
          <a:p>
            <a:r>
              <a:rPr lang="en-US" dirty="0"/>
              <a:t>Dawn Pedevillano</a:t>
            </a:r>
          </a:p>
          <a:p>
            <a:endParaRPr lang="en-US" dirty="0" smtClean="0"/>
          </a:p>
          <a:p>
            <a:pPr marL="0" indent="0">
              <a:buNone/>
            </a:pPr>
            <a:r>
              <a:rPr lang="en-US" b="1" u="sng" dirty="0" smtClean="0"/>
              <a:t>HIC </a:t>
            </a:r>
            <a:r>
              <a:rPr lang="en-US" b="1" u="sng" dirty="0"/>
              <a:t>II (Psychiatry)</a:t>
            </a:r>
          </a:p>
          <a:p>
            <a:r>
              <a:rPr lang="en-US" dirty="0"/>
              <a:t>Jennifer Reese</a:t>
            </a:r>
          </a:p>
          <a:p>
            <a:r>
              <a:rPr lang="en-US" dirty="0"/>
              <a:t>Stacey Scirocco</a:t>
            </a:r>
          </a:p>
        </p:txBody>
      </p:sp>
      <p:sp>
        <p:nvSpPr>
          <p:cNvPr id="5" name="Content Placeholder 4"/>
          <p:cNvSpPr>
            <a:spLocks noGrp="1"/>
          </p:cNvSpPr>
          <p:nvPr>
            <p:ph sz="half" idx="2"/>
          </p:nvPr>
        </p:nvSpPr>
        <p:spPr/>
        <p:txBody>
          <a:bodyPr>
            <a:normAutofit lnSpcReduction="10000"/>
          </a:bodyPr>
          <a:lstStyle/>
          <a:p>
            <a:pPr marL="0" indent="0">
              <a:buNone/>
            </a:pPr>
            <a:r>
              <a:rPr lang="en-US" b="1" u="sng" dirty="0" smtClean="0"/>
              <a:t>HIC </a:t>
            </a:r>
            <a:r>
              <a:rPr lang="en-US" b="1" u="sng" dirty="0"/>
              <a:t>III (Internal Medicine)</a:t>
            </a:r>
          </a:p>
          <a:p>
            <a:r>
              <a:rPr lang="en-US" dirty="0"/>
              <a:t>Ellen Bedard</a:t>
            </a:r>
          </a:p>
          <a:p>
            <a:r>
              <a:rPr lang="en-US" dirty="0"/>
              <a:t>Jennifer Eagan</a:t>
            </a:r>
          </a:p>
          <a:p>
            <a:endParaRPr lang="en-US" dirty="0"/>
          </a:p>
          <a:p>
            <a:pPr marL="0" indent="0">
              <a:buNone/>
            </a:pPr>
            <a:r>
              <a:rPr lang="en-US" b="1" u="sng" dirty="0"/>
              <a:t>HIC IV (Pediatrics)</a:t>
            </a:r>
          </a:p>
          <a:p>
            <a:r>
              <a:rPr lang="en-US" dirty="0"/>
              <a:t>Michelle Antisdel</a:t>
            </a:r>
          </a:p>
          <a:p>
            <a:r>
              <a:rPr lang="en-US" dirty="0"/>
              <a:t>Lisa Esposito</a:t>
            </a:r>
          </a:p>
          <a:p>
            <a:endParaRPr lang="en-US" dirty="0"/>
          </a:p>
          <a:p>
            <a:pPr marL="0" indent="0">
              <a:buNone/>
            </a:pPr>
            <a:r>
              <a:rPr lang="en-US" b="1" u="sng" dirty="0"/>
              <a:t>Senior IRB Protocol Specialist</a:t>
            </a:r>
          </a:p>
          <a:p>
            <a:r>
              <a:rPr lang="en-US" dirty="0" smtClean="0"/>
              <a:t>Amy Blakeslee </a:t>
            </a:r>
          </a:p>
          <a:p>
            <a:endParaRPr lang="en-US" dirty="0"/>
          </a:p>
        </p:txBody>
      </p:sp>
    </p:spTree>
    <p:extLst>
      <p:ext uri="{BB962C8B-B14F-4D97-AF65-F5344CB8AC3E}">
        <p14:creationId xmlns:p14="http://schemas.microsoft.com/office/powerpoint/2010/main" val="29934370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Human Subjects </a:t>
            </a:r>
            <a:r>
              <a:rPr lang="en-US" sz="3600" dirty="0" smtClean="0"/>
              <a:t>Committee</a:t>
            </a:r>
            <a:endParaRPr lang="en-US" sz="4000" dirty="0"/>
          </a:p>
        </p:txBody>
      </p:sp>
      <p:sp>
        <p:nvSpPr>
          <p:cNvPr id="4" name="Content Placeholder 3"/>
          <p:cNvSpPr>
            <a:spLocks noGrp="1"/>
          </p:cNvSpPr>
          <p:nvPr>
            <p:ph idx="1"/>
          </p:nvPr>
        </p:nvSpPr>
        <p:spPr/>
        <p:txBody>
          <a:bodyPr>
            <a:normAutofit/>
          </a:bodyPr>
          <a:lstStyle/>
          <a:p>
            <a:endParaRPr lang="en-US" dirty="0" smtClean="0"/>
          </a:p>
          <a:p>
            <a:r>
              <a:rPr lang="en-US" dirty="0" smtClean="0"/>
              <a:t>Carrie McDaniel</a:t>
            </a:r>
          </a:p>
          <a:p>
            <a:r>
              <a:rPr lang="en-US" dirty="0" smtClean="0"/>
              <a:t>Brandy Dionne</a:t>
            </a:r>
          </a:p>
          <a:p>
            <a:r>
              <a:rPr lang="en-US" dirty="0" smtClean="0"/>
              <a:t>Cheryl Danton</a:t>
            </a:r>
            <a:endParaRPr lang="en-US" dirty="0"/>
          </a:p>
        </p:txBody>
      </p:sp>
    </p:spTree>
    <p:extLst>
      <p:ext uri="{BB962C8B-B14F-4D97-AF65-F5344CB8AC3E}">
        <p14:creationId xmlns:p14="http://schemas.microsoft.com/office/powerpoint/2010/main" val="28805746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6112" y="365760"/>
            <a:ext cx="9692640" cy="782816"/>
          </a:xfrm>
        </p:spPr>
        <p:txBody>
          <a:bodyPr>
            <a:normAutofit/>
          </a:bodyPr>
          <a:lstStyle/>
          <a:p>
            <a:r>
              <a:rPr lang="en-US" sz="3600" b="1" dirty="0" smtClean="0"/>
              <a:t>IRB Chairs</a:t>
            </a:r>
            <a:endParaRPr lang="en-US" sz="3600" b="1" dirty="0"/>
          </a:p>
        </p:txBody>
      </p:sp>
      <p:sp>
        <p:nvSpPr>
          <p:cNvPr id="4" name="Content Placeholder 3"/>
          <p:cNvSpPr>
            <a:spLocks noGrp="1"/>
          </p:cNvSpPr>
          <p:nvPr>
            <p:ph sz="half" idx="1"/>
          </p:nvPr>
        </p:nvSpPr>
        <p:spPr>
          <a:xfrm>
            <a:off x="953962" y="1670180"/>
            <a:ext cx="4788916" cy="4752922"/>
          </a:xfrm>
        </p:spPr>
        <p:txBody>
          <a:bodyPr>
            <a:normAutofit lnSpcReduction="10000"/>
          </a:bodyPr>
          <a:lstStyle/>
          <a:p>
            <a:pPr marL="0" indent="0">
              <a:buNone/>
            </a:pPr>
            <a:r>
              <a:rPr lang="en-US" b="1" dirty="0"/>
              <a:t>HIC I</a:t>
            </a:r>
          </a:p>
          <a:p>
            <a:r>
              <a:rPr lang="en-US" dirty="0"/>
              <a:t>John D. Roberts</a:t>
            </a:r>
          </a:p>
          <a:p>
            <a:r>
              <a:rPr lang="en-US" dirty="0"/>
              <a:t>Maurice </a:t>
            </a:r>
            <a:r>
              <a:rPr lang="en-US" dirty="0" smtClean="0"/>
              <a:t>J. Mahoney</a:t>
            </a:r>
            <a:endParaRPr lang="en-US" dirty="0"/>
          </a:p>
          <a:p>
            <a:r>
              <a:rPr lang="en-US" dirty="0" smtClean="0"/>
              <a:t>Vice </a:t>
            </a:r>
            <a:r>
              <a:rPr lang="en-US" dirty="0"/>
              <a:t>- Madelon Baranoski</a:t>
            </a:r>
          </a:p>
          <a:p>
            <a:pPr marL="0" indent="0">
              <a:buNone/>
            </a:pPr>
            <a:endParaRPr lang="en-US" b="1" dirty="0" smtClean="0"/>
          </a:p>
          <a:p>
            <a:pPr marL="0" indent="0">
              <a:buNone/>
            </a:pPr>
            <a:r>
              <a:rPr lang="en-US" b="1" dirty="0" smtClean="0"/>
              <a:t>HIC </a:t>
            </a:r>
            <a:r>
              <a:rPr lang="en-US" b="1" dirty="0"/>
              <a:t>II</a:t>
            </a:r>
          </a:p>
          <a:p>
            <a:r>
              <a:rPr lang="en-US" dirty="0"/>
              <a:t>Sandra Alfano</a:t>
            </a:r>
          </a:p>
          <a:p>
            <a:r>
              <a:rPr lang="en-US" dirty="0"/>
              <a:t>Vice: Suchitra </a:t>
            </a:r>
            <a:r>
              <a:rPr lang="en-US" dirty="0" smtClean="0"/>
              <a:t>Krishnan-Sarin</a:t>
            </a:r>
            <a:endParaRPr lang="en-US" dirty="0"/>
          </a:p>
          <a:p>
            <a:endParaRPr lang="en-US" dirty="0"/>
          </a:p>
        </p:txBody>
      </p:sp>
      <p:sp>
        <p:nvSpPr>
          <p:cNvPr id="5" name="Content Placeholder 4"/>
          <p:cNvSpPr>
            <a:spLocks noGrp="1"/>
          </p:cNvSpPr>
          <p:nvPr>
            <p:ph sz="half" idx="2"/>
          </p:nvPr>
        </p:nvSpPr>
        <p:spPr>
          <a:xfrm>
            <a:off x="6108192" y="1670179"/>
            <a:ext cx="4864608" cy="4853284"/>
          </a:xfrm>
        </p:spPr>
        <p:txBody>
          <a:bodyPr>
            <a:normAutofit lnSpcReduction="10000"/>
          </a:bodyPr>
          <a:lstStyle/>
          <a:p>
            <a:pPr marL="0" indent="0">
              <a:buNone/>
            </a:pPr>
            <a:r>
              <a:rPr lang="en-US" b="1" dirty="0"/>
              <a:t>HIC III</a:t>
            </a:r>
          </a:p>
          <a:p>
            <a:r>
              <a:rPr lang="en-US" dirty="0"/>
              <a:t>Maurice Mahoney</a:t>
            </a:r>
          </a:p>
          <a:p>
            <a:r>
              <a:rPr lang="en-US" dirty="0"/>
              <a:t>Vice: Madelon Baranoski</a:t>
            </a:r>
          </a:p>
          <a:p>
            <a:endParaRPr lang="en-US" dirty="0"/>
          </a:p>
          <a:p>
            <a:pPr marL="0" indent="0">
              <a:buNone/>
            </a:pPr>
            <a:r>
              <a:rPr lang="en-US" b="1" dirty="0"/>
              <a:t>HIC IV</a:t>
            </a:r>
          </a:p>
          <a:p>
            <a:r>
              <a:rPr lang="en-US" dirty="0"/>
              <a:t>Sandra Alfano</a:t>
            </a:r>
          </a:p>
          <a:p>
            <a:r>
              <a:rPr lang="en-US" dirty="0"/>
              <a:t>Vice: Suchitra </a:t>
            </a:r>
            <a:r>
              <a:rPr lang="en-US" dirty="0" smtClean="0"/>
              <a:t>Krishnan-Sarin</a:t>
            </a:r>
          </a:p>
          <a:p>
            <a:pPr marL="0" indent="0">
              <a:buNone/>
            </a:pPr>
            <a:endParaRPr lang="en-US" dirty="0" smtClean="0"/>
          </a:p>
          <a:p>
            <a:pPr marL="0" indent="0">
              <a:buNone/>
            </a:pPr>
            <a:r>
              <a:rPr lang="en-US" b="1" dirty="0" smtClean="0"/>
              <a:t>HSC</a:t>
            </a:r>
          </a:p>
          <a:p>
            <a:r>
              <a:rPr lang="en-US" dirty="0" smtClean="0"/>
              <a:t>Stephen Latham</a:t>
            </a:r>
          </a:p>
          <a:p>
            <a:r>
              <a:rPr lang="en-US" dirty="0"/>
              <a:t>Vice: Madelon Baranoski</a:t>
            </a:r>
          </a:p>
          <a:p>
            <a:endParaRPr lang="en-US" sz="1600" dirty="0" smtClean="0"/>
          </a:p>
          <a:p>
            <a:endParaRPr lang="en-US" sz="1600" dirty="0" smtClean="0"/>
          </a:p>
          <a:p>
            <a:endParaRPr lang="en-US" sz="1600" dirty="0"/>
          </a:p>
        </p:txBody>
      </p:sp>
    </p:spTree>
    <p:extLst>
      <p:ext uri="{BB962C8B-B14F-4D97-AF65-F5344CB8AC3E}">
        <p14:creationId xmlns:p14="http://schemas.microsoft.com/office/powerpoint/2010/main" val="10479048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19540" y="1000828"/>
            <a:ext cx="9570290" cy="5670560"/>
          </a:xfrm>
          <a:prstGeom prst="rect">
            <a:avLst/>
          </a:prstGeom>
        </p:spPr>
      </p:pic>
      <p:sp>
        <p:nvSpPr>
          <p:cNvPr id="4" name="TextBox 3"/>
          <p:cNvSpPr txBox="1"/>
          <p:nvPr/>
        </p:nvSpPr>
        <p:spPr>
          <a:xfrm>
            <a:off x="754226" y="200608"/>
            <a:ext cx="9450774" cy="800219"/>
          </a:xfrm>
          <a:prstGeom prst="rect">
            <a:avLst/>
          </a:prstGeom>
          <a:solidFill>
            <a:schemeClr val="accent1"/>
          </a:solidFill>
        </p:spPr>
        <p:txBody>
          <a:bodyPr wrap="square" rtlCol="0">
            <a:spAutoFit/>
          </a:bodyPr>
          <a:lstStyle/>
          <a:p>
            <a:r>
              <a:rPr lang="en-US" sz="2800" dirty="0">
                <a:solidFill>
                  <a:schemeClr val="bg1"/>
                </a:solidFill>
              </a:rPr>
              <a:t>HIC Meetings</a:t>
            </a:r>
          </a:p>
          <a:p>
            <a:endParaRPr lang="en-US" dirty="0"/>
          </a:p>
        </p:txBody>
      </p:sp>
      <p:pic>
        <p:nvPicPr>
          <p:cNvPr id="5" name="Picture 4">
            <a:hlinkClick r:id="" action="ppaction://hlinkshowjump?jump=lastslideviewed"/>
          </p:cNvPr>
          <p:cNvPicPr>
            <a:picLocks noChangeAspect="1"/>
          </p:cNvPicPr>
          <p:nvPr/>
        </p:nvPicPr>
        <p:blipFill>
          <a:blip r:embed="rId3"/>
          <a:stretch>
            <a:fillRect/>
          </a:stretch>
        </p:blipFill>
        <p:spPr>
          <a:xfrm>
            <a:off x="11448224" y="6120320"/>
            <a:ext cx="743776" cy="737680"/>
          </a:xfrm>
          <a:prstGeom prst="rect">
            <a:avLst/>
          </a:prstGeom>
        </p:spPr>
      </p:pic>
    </p:spTree>
    <p:extLst>
      <p:ext uri="{BB962C8B-B14F-4D97-AF65-F5344CB8AC3E}">
        <p14:creationId xmlns:p14="http://schemas.microsoft.com/office/powerpoint/2010/main" val="20655003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Numbers</a:t>
            </a:r>
            <a:endParaRPr lang="en-US" dirty="0"/>
          </a:p>
        </p:txBody>
      </p:sp>
      <p:sp>
        <p:nvSpPr>
          <p:cNvPr id="3" name="TextBox 2"/>
          <p:cNvSpPr txBox="1"/>
          <p:nvPr/>
        </p:nvSpPr>
        <p:spPr>
          <a:xfrm>
            <a:off x="4410269" y="808653"/>
            <a:ext cx="5410200" cy="4708981"/>
          </a:xfrm>
          <a:prstGeom prst="rect">
            <a:avLst/>
          </a:prstGeom>
          <a:noFill/>
        </p:spPr>
        <p:txBody>
          <a:bodyPr wrap="square" rtlCol="0">
            <a:spAutoFit/>
          </a:bodyPr>
          <a:lstStyle/>
          <a:p>
            <a:endParaRPr lang="en-US" u="sng" dirty="0"/>
          </a:p>
          <a:p>
            <a:endParaRPr lang="en-US" u="sng" dirty="0"/>
          </a:p>
          <a:p>
            <a:r>
              <a:rPr lang="en-US" sz="2400" u="sng" dirty="0" smtClean="0"/>
              <a:t>2014</a:t>
            </a:r>
            <a:r>
              <a:rPr lang="en-US" sz="2400" u="sng" dirty="0"/>
              <a:t>:</a:t>
            </a:r>
          </a:p>
          <a:p>
            <a:endParaRPr lang="en-US" sz="2400" dirty="0"/>
          </a:p>
          <a:p>
            <a:r>
              <a:rPr lang="en-US" sz="2400" dirty="0"/>
              <a:t>Initial Approvals: 556 (does not include exemptions</a:t>
            </a:r>
            <a:r>
              <a:rPr lang="en-US" sz="2400" dirty="0" smtClean="0"/>
              <a:t>)</a:t>
            </a:r>
          </a:p>
          <a:p>
            <a:endParaRPr lang="en-US" sz="2400" dirty="0"/>
          </a:p>
          <a:p>
            <a:r>
              <a:rPr lang="en-US" sz="2400" dirty="0"/>
              <a:t>Renewals:  </a:t>
            </a:r>
            <a:r>
              <a:rPr lang="en-US" sz="2400" dirty="0" smtClean="0"/>
              <a:t>1194</a:t>
            </a:r>
          </a:p>
          <a:p>
            <a:endParaRPr lang="en-US" sz="2400" dirty="0"/>
          </a:p>
          <a:p>
            <a:r>
              <a:rPr lang="en-US" sz="2400" dirty="0"/>
              <a:t>Amendment: </a:t>
            </a:r>
            <a:r>
              <a:rPr lang="en-US" sz="2400" dirty="0" smtClean="0"/>
              <a:t>1474</a:t>
            </a:r>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0242245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southernfriedscience.com/wp-content/uploads/2012/10/IRB.jp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685521" y="811763"/>
            <a:ext cx="5711539" cy="5533053"/>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p:cNvSpPr>
            <a:spLocks noGrp="1"/>
          </p:cNvSpPr>
          <p:nvPr>
            <p:ph type="body" sz="half" idx="2"/>
          </p:nvPr>
        </p:nvSpPr>
        <p:spPr>
          <a:xfrm>
            <a:off x="682628" y="2855168"/>
            <a:ext cx="3702760" cy="3004457"/>
          </a:xfrm>
        </p:spPr>
        <p:txBody>
          <a:bodyPr>
            <a:noAutofit/>
          </a:bodyPr>
          <a:lstStyle/>
          <a:p>
            <a:r>
              <a:rPr lang="en-US" sz="2400" b="1" dirty="0" smtClean="0"/>
              <a:t>If your project falls into the category of </a:t>
            </a:r>
            <a:r>
              <a:rPr lang="en-US" sz="2400" b="1" u="sng" dirty="0" smtClean="0"/>
              <a:t>Research Involving Human Subjects</a:t>
            </a:r>
            <a:r>
              <a:rPr lang="en-US" sz="2400" b="1" dirty="0" smtClean="0"/>
              <a:t>, IRB review is required.</a:t>
            </a:r>
            <a:endParaRPr lang="en-US" sz="2400" b="1" dirty="0"/>
          </a:p>
        </p:txBody>
      </p:sp>
    </p:spTree>
    <p:extLst>
      <p:ext uri="{BB962C8B-B14F-4D97-AF65-F5344CB8AC3E}">
        <p14:creationId xmlns:p14="http://schemas.microsoft.com/office/powerpoint/2010/main" val="14554650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152400"/>
            <a:ext cx="7620000" cy="685800"/>
          </a:xfrm>
        </p:spPr>
        <p:txBody>
          <a:bodyPr>
            <a:normAutofit fontScale="90000"/>
          </a:bodyPr>
          <a:lstStyle/>
          <a:p>
            <a:pPr algn="ctr">
              <a:defRPr/>
            </a:pPr>
            <a:r>
              <a:rPr lang="en-US" dirty="0" smtClean="0">
                <a:solidFill>
                  <a:schemeClr val="tx1">
                    <a:lumMod val="75000"/>
                    <a:lumOff val="25000"/>
                  </a:schemeClr>
                </a:solidFill>
              </a:rPr>
              <a:t>IRB Decision Tree</a:t>
            </a:r>
            <a:endParaRPr lang="en-US" dirty="0">
              <a:solidFill>
                <a:schemeClr val="tx1">
                  <a:lumMod val="75000"/>
                  <a:lumOff val="25000"/>
                </a:schemeClr>
              </a:solidFill>
            </a:endParaRPr>
          </a:p>
        </p:txBody>
      </p:sp>
      <p:sp>
        <p:nvSpPr>
          <p:cNvPr id="15" name="Content Placeholder 14"/>
          <p:cNvSpPr>
            <a:spLocks noGrp="1"/>
          </p:cNvSpPr>
          <p:nvPr>
            <p:ph idx="4294967295"/>
          </p:nvPr>
        </p:nvSpPr>
        <p:spPr>
          <a:xfrm>
            <a:off x="6400800" y="2536501"/>
            <a:ext cx="4538662" cy="914400"/>
          </a:xfr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spcCol="0" rtlCol="0" fromWordArt="0" anchor="ctr" forceAA="0">
            <a:noAutofit/>
          </a:bodyPr>
          <a:lstStyle/>
          <a:p>
            <a:pPr marL="114300" indent="0" algn="ctr">
              <a:buNone/>
              <a:defRPr/>
            </a:pPr>
            <a:r>
              <a:rPr lang="en-US" sz="1800" dirty="0">
                <a:solidFill>
                  <a:schemeClr val="tx1"/>
                </a:solidFill>
              </a:rPr>
              <a:t>IRB Review is not </a:t>
            </a:r>
            <a:r>
              <a:rPr lang="en-US" dirty="0">
                <a:solidFill>
                  <a:schemeClr val="tx1"/>
                </a:solidFill>
              </a:rPr>
              <a:t>required</a:t>
            </a:r>
            <a:endParaRPr lang="en-US" sz="1800" dirty="0">
              <a:solidFill>
                <a:schemeClr val="tx1"/>
              </a:solidFill>
            </a:endParaRPr>
          </a:p>
        </p:txBody>
      </p:sp>
      <p:sp>
        <p:nvSpPr>
          <p:cNvPr id="2" name="Rectangle 1"/>
          <p:cNvSpPr/>
          <p:nvPr/>
        </p:nvSpPr>
        <p:spPr>
          <a:xfrm>
            <a:off x="540913" y="935038"/>
            <a:ext cx="4183487"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000" dirty="0"/>
              <a:t>Is it Research?</a:t>
            </a:r>
          </a:p>
        </p:txBody>
      </p:sp>
      <p:cxnSp>
        <p:nvCxnSpPr>
          <p:cNvPr id="5" name="Straight Arrow Connector 4"/>
          <p:cNvCxnSpPr/>
          <p:nvPr/>
        </p:nvCxnSpPr>
        <p:spPr>
          <a:xfrm>
            <a:off x="4648200" y="1430338"/>
            <a:ext cx="173513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523589" y="1857375"/>
            <a:ext cx="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109913" y="2145506"/>
            <a:ext cx="9906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t>YES</a:t>
            </a:r>
          </a:p>
        </p:txBody>
      </p:sp>
      <p:sp>
        <p:nvSpPr>
          <p:cNvPr id="11" name="Rectangle 10"/>
          <p:cNvSpPr/>
          <p:nvPr/>
        </p:nvSpPr>
        <p:spPr>
          <a:xfrm>
            <a:off x="5257800" y="1146175"/>
            <a:ext cx="6096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t>NO</a:t>
            </a:r>
          </a:p>
        </p:txBody>
      </p:sp>
      <p:sp>
        <p:nvSpPr>
          <p:cNvPr id="12" name="Rectangle 11"/>
          <p:cNvSpPr/>
          <p:nvPr/>
        </p:nvSpPr>
        <p:spPr>
          <a:xfrm>
            <a:off x="6361113" y="1146175"/>
            <a:ext cx="4560172" cy="762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000" dirty="0">
                <a:solidFill>
                  <a:schemeClr val="tx1"/>
                </a:solidFill>
              </a:rPr>
              <a:t>IRB</a:t>
            </a:r>
            <a:r>
              <a:rPr lang="en-US" dirty="0">
                <a:solidFill>
                  <a:schemeClr val="tx1"/>
                </a:solidFill>
              </a:rPr>
              <a:t> Review is not required</a:t>
            </a:r>
          </a:p>
        </p:txBody>
      </p:sp>
      <p:sp>
        <p:nvSpPr>
          <p:cNvPr id="13" name="Rectangle 12"/>
          <p:cNvSpPr/>
          <p:nvPr/>
        </p:nvSpPr>
        <p:spPr>
          <a:xfrm>
            <a:off x="540913" y="2593975"/>
            <a:ext cx="4307312"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000" dirty="0"/>
              <a:t>Does It Involve Human Subjects?</a:t>
            </a:r>
          </a:p>
        </p:txBody>
      </p:sp>
      <p:sp>
        <p:nvSpPr>
          <p:cNvPr id="21" name="Rectangle 20"/>
          <p:cNvSpPr/>
          <p:nvPr/>
        </p:nvSpPr>
        <p:spPr>
          <a:xfrm>
            <a:off x="3109913" y="3622675"/>
            <a:ext cx="9906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t>YES</a:t>
            </a:r>
          </a:p>
        </p:txBody>
      </p:sp>
      <p:sp>
        <p:nvSpPr>
          <p:cNvPr id="22" name="Rectangle 21"/>
          <p:cNvSpPr/>
          <p:nvPr/>
        </p:nvSpPr>
        <p:spPr>
          <a:xfrm>
            <a:off x="5267325" y="2643188"/>
            <a:ext cx="6096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t>NO</a:t>
            </a:r>
          </a:p>
        </p:txBody>
      </p:sp>
      <p:sp>
        <p:nvSpPr>
          <p:cNvPr id="20" name="Rectangle 19"/>
          <p:cNvSpPr/>
          <p:nvPr/>
        </p:nvSpPr>
        <p:spPr>
          <a:xfrm>
            <a:off x="540913" y="4041775"/>
            <a:ext cx="4183487"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000" dirty="0"/>
              <a:t>Does it meet any of the exemption categories?</a:t>
            </a:r>
          </a:p>
        </p:txBody>
      </p:sp>
      <p:cxnSp>
        <p:nvCxnSpPr>
          <p:cNvPr id="31" name="Straight Arrow Connector 30"/>
          <p:cNvCxnSpPr>
            <a:stCxn id="13" idx="3"/>
            <a:endCxn id="15" idx="1"/>
          </p:cNvCxnSpPr>
          <p:nvPr/>
        </p:nvCxnSpPr>
        <p:spPr>
          <a:xfrm flipV="1">
            <a:off x="4848225" y="2993701"/>
            <a:ext cx="1552575" cy="1937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268" name="Straight Arrow Connector 11267"/>
          <p:cNvCxnSpPr>
            <a:stCxn id="20" idx="3"/>
          </p:cNvCxnSpPr>
          <p:nvPr/>
        </p:nvCxnSpPr>
        <p:spPr>
          <a:xfrm>
            <a:off x="4724400" y="4689475"/>
            <a:ext cx="16764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Content Placeholder 14"/>
          <p:cNvSpPr txBox="1">
            <a:spLocks/>
          </p:cNvSpPr>
          <p:nvPr/>
        </p:nvSpPr>
        <p:spPr>
          <a:xfrm>
            <a:off x="6400800" y="4086225"/>
            <a:ext cx="4520484" cy="9144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lt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lt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lt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lt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lt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lt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lt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lt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lt1"/>
                </a:solidFill>
                <a:latin typeface="+mn-lt"/>
                <a:ea typeface="+mn-ea"/>
                <a:cs typeface="+mn-cs"/>
              </a:defRPr>
            </a:lvl9pPr>
          </a:lstStyle>
          <a:p>
            <a:pPr marL="114300" indent="0" algn="ctr">
              <a:buNone/>
              <a:defRPr/>
            </a:pPr>
            <a:r>
              <a:rPr lang="en-US" sz="2000" b="1" dirty="0">
                <a:solidFill>
                  <a:schemeClr val="accent2">
                    <a:lumMod val="75000"/>
                  </a:schemeClr>
                </a:solidFill>
              </a:rPr>
              <a:t>IRB Review and Approval </a:t>
            </a:r>
            <a:r>
              <a:rPr lang="en-US" sz="2000" b="1" dirty="0" smtClean="0">
                <a:solidFill>
                  <a:schemeClr val="accent2">
                    <a:lumMod val="75000"/>
                  </a:schemeClr>
                </a:solidFill>
              </a:rPr>
              <a:t>are </a:t>
            </a:r>
            <a:r>
              <a:rPr lang="en-US" sz="2000" b="1" dirty="0">
                <a:solidFill>
                  <a:schemeClr val="accent2">
                    <a:lumMod val="75000"/>
                  </a:schemeClr>
                </a:solidFill>
              </a:rPr>
              <a:t>required</a:t>
            </a:r>
          </a:p>
        </p:txBody>
      </p:sp>
      <p:sp>
        <p:nvSpPr>
          <p:cNvPr id="38" name="Rectangle 37"/>
          <p:cNvSpPr/>
          <p:nvPr/>
        </p:nvSpPr>
        <p:spPr>
          <a:xfrm>
            <a:off x="5267325" y="4357688"/>
            <a:ext cx="6096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t>NO</a:t>
            </a:r>
          </a:p>
        </p:txBody>
      </p:sp>
      <p:cxnSp>
        <p:nvCxnSpPr>
          <p:cNvPr id="11272" name="Straight Arrow Connector 11271"/>
          <p:cNvCxnSpPr/>
          <p:nvPr/>
        </p:nvCxnSpPr>
        <p:spPr>
          <a:xfrm>
            <a:off x="2459896" y="5337175"/>
            <a:ext cx="0" cy="5302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3109913" y="5487987"/>
            <a:ext cx="9906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t>YES</a:t>
            </a:r>
          </a:p>
        </p:txBody>
      </p:sp>
      <p:sp>
        <p:nvSpPr>
          <p:cNvPr id="11274" name="Rectangle 11273"/>
          <p:cNvSpPr/>
          <p:nvPr/>
        </p:nvSpPr>
        <p:spPr>
          <a:xfrm>
            <a:off x="540913" y="5854700"/>
            <a:ext cx="4183487" cy="762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000" b="1" dirty="0">
                <a:solidFill>
                  <a:schemeClr val="accent2">
                    <a:lumMod val="75000"/>
                  </a:schemeClr>
                </a:solidFill>
              </a:rPr>
              <a:t>Exemption determination is needed</a:t>
            </a:r>
          </a:p>
        </p:txBody>
      </p:sp>
      <p:pic>
        <p:nvPicPr>
          <p:cNvPr id="16" name="Picture 15"/>
          <p:cNvPicPr>
            <a:picLocks noChangeAspect="1"/>
          </p:cNvPicPr>
          <p:nvPr/>
        </p:nvPicPr>
        <p:blipFill>
          <a:blip r:embed="rId2"/>
          <a:stretch>
            <a:fillRect/>
          </a:stretch>
        </p:blipFill>
        <p:spPr>
          <a:xfrm>
            <a:off x="2365079" y="3366331"/>
            <a:ext cx="158510" cy="768163"/>
          </a:xfrm>
          <a:prstGeom prst="rect">
            <a:avLst/>
          </a:prstGeom>
        </p:spPr>
      </p:pic>
      <p:pic>
        <p:nvPicPr>
          <p:cNvPr id="6" name="Picture 5">
            <a:hlinkClick r:id="" action="ppaction://hlinkshowjump?jump=lastslideviewed"/>
          </p:cNvPr>
          <p:cNvPicPr>
            <a:picLocks noChangeAspect="1"/>
          </p:cNvPicPr>
          <p:nvPr/>
        </p:nvPicPr>
        <p:blipFill>
          <a:blip r:embed="rId3"/>
          <a:stretch>
            <a:fillRect/>
          </a:stretch>
        </p:blipFill>
        <p:spPr>
          <a:xfrm>
            <a:off x="11350471" y="6120320"/>
            <a:ext cx="743776" cy="737680"/>
          </a:xfrm>
          <a:prstGeom prst="rect">
            <a:avLst/>
          </a:prstGeom>
        </p:spPr>
      </p:pic>
    </p:spTree>
    <p:extLst>
      <p:ext uri="{BB962C8B-B14F-4D97-AF65-F5344CB8AC3E}">
        <p14:creationId xmlns:p14="http://schemas.microsoft.com/office/powerpoint/2010/main" val="42894644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552" y="1577974"/>
            <a:ext cx="2606792" cy="2607659"/>
          </a:xfrm>
        </p:spPr>
        <p:txBody>
          <a:bodyPr>
            <a:normAutofit/>
          </a:bodyPr>
          <a:lstStyle/>
          <a:p>
            <a:pPr>
              <a:defRPr/>
            </a:pPr>
            <a:r>
              <a:rPr lang="en-US" sz="4000" dirty="0">
                <a:solidFill>
                  <a:schemeClr val="bg1"/>
                </a:solidFill>
              </a:rPr>
              <a:t>Research  </a:t>
            </a:r>
            <a:r>
              <a:rPr lang="en-US" sz="4000" dirty="0" smtClean="0">
                <a:solidFill>
                  <a:schemeClr val="bg1"/>
                </a:solidFill>
              </a:rPr>
              <a:t/>
            </a:r>
            <a:br>
              <a:rPr lang="en-US" sz="4000" dirty="0" smtClean="0">
                <a:solidFill>
                  <a:schemeClr val="bg1"/>
                </a:solidFill>
              </a:rPr>
            </a:br>
            <a:r>
              <a:rPr lang="en-US" sz="4000" dirty="0">
                <a:solidFill>
                  <a:schemeClr val="bg1"/>
                </a:solidFill>
              </a:rPr>
              <a:t/>
            </a:r>
            <a:br>
              <a:rPr lang="en-US" sz="4000" dirty="0">
                <a:solidFill>
                  <a:schemeClr val="bg1"/>
                </a:solidFill>
              </a:rPr>
            </a:br>
            <a:r>
              <a:rPr lang="en-US" sz="3200" i="1" dirty="0" smtClean="0">
                <a:solidFill>
                  <a:schemeClr val="bg1"/>
                </a:solidFill>
              </a:rPr>
              <a:t>45CFR46.102</a:t>
            </a:r>
            <a:endParaRPr lang="en-US" sz="3200" i="1" dirty="0">
              <a:solidFill>
                <a:schemeClr val="bg1"/>
              </a:solidFill>
            </a:endParaRPr>
          </a:p>
        </p:txBody>
      </p:sp>
      <p:pic>
        <p:nvPicPr>
          <p:cNvPr id="6146" name="Picture 2" descr="https://sp.yimg.com/ib/th?id=JN.CTScoBYkQJqqN1RtH%2btaWg&amp;pid=15.1&amp;P=0&amp;w=300&amp;h=3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8482" y="4000500"/>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21507" name="Content Placeholder 2"/>
          <p:cNvSpPr>
            <a:spLocks noGrp="1"/>
          </p:cNvSpPr>
          <p:nvPr>
            <p:ph idx="1"/>
          </p:nvPr>
        </p:nvSpPr>
        <p:spPr>
          <a:xfrm>
            <a:off x="1065929" y="1287624"/>
            <a:ext cx="8595360" cy="4351337"/>
          </a:xfrm>
        </p:spPr>
        <p:txBody>
          <a:bodyPr/>
          <a:lstStyle/>
          <a:p>
            <a:pPr eaLnBrk="1" hangingPunct="1"/>
            <a:endParaRPr lang="en-US" altLang="en-US" sz="3200" i="1" dirty="0"/>
          </a:p>
          <a:p>
            <a:pPr eaLnBrk="1" hangingPunct="1"/>
            <a:r>
              <a:rPr lang="en-US" altLang="en-US" sz="3200" i="1" dirty="0"/>
              <a:t>Research</a:t>
            </a:r>
            <a:r>
              <a:rPr lang="en-US" altLang="en-US" sz="3200" dirty="0"/>
              <a:t> means a </a:t>
            </a:r>
            <a:r>
              <a:rPr lang="en-US" altLang="en-US" sz="3200" u="sng" dirty="0"/>
              <a:t>systematic investigation</a:t>
            </a:r>
            <a:r>
              <a:rPr lang="en-US" altLang="en-US" sz="3200" dirty="0"/>
              <a:t>, including research development, testing and evaluation, designed to develop or </a:t>
            </a:r>
            <a:r>
              <a:rPr lang="en-US" altLang="en-US" sz="3200" u="sng" dirty="0"/>
              <a:t>contribute to generalizable knowledge</a:t>
            </a:r>
            <a:r>
              <a:rPr lang="en-US" altLang="en-US" sz="3200" dirty="0"/>
              <a:t>.</a:t>
            </a:r>
          </a:p>
          <a:p>
            <a:pPr eaLnBrk="1" hangingPunct="1"/>
            <a:endParaRPr lang="en-US" altLang="en-US" sz="3200" dirty="0"/>
          </a:p>
          <a:p>
            <a:pPr eaLnBrk="1" hangingPunct="1"/>
            <a:endParaRPr lang="en-US" altLang="en-US" sz="3200" dirty="0"/>
          </a:p>
        </p:txBody>
      </p:sp>
    </p:spTree>
    <p:extLst>
      <p:ext uri="{BB962C8B-B14F-4D97-AF65-F5344CB8AC3E}">
        <p14:creationId xmlns:p14="http://schemas.microsoft.com/office/powerpoint/2010/main" val="16044257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Projects that are not research</a:t>
            </a:r>
            <a:endParaRPr lang="en-US" dirty="0"/>
          </a:p>
        </p:txBody>
      </p:sp>
      <p:sp>
        <p:nvSpPr>
          <p:cNvPr id="22531" name="Content Placeholder 2"/>
          <p:cNvSpPr>
            <a:spLocks noGrp="1"/>
          </p:cNvSpPr>
          <p:nvPr>
            <p:ph idx="1"/>
          </p:nvPr>
        </p:nvSpPr>
        <p:spPr/>
        <p:txBody>
          <a:bodyPr>
            <a:normAutofit fontScale="92500" lnSpcReduction="10000"/>
          </a:bodyPr>
          <a:lstStyle/>
          <a:p>
            <a:pPr eaLnBrk="1" hangingPunct="1"/>
            <a:endParaRPr lang="en-US" altLang="en-US" dirty="0" smtClean="0"/>
          </a:p>
          <a:p>
            <a:pPr eaLnBrk="1" hangingPunct="1"/>
            <a:r>
              <a:rPr lang="en-US" altLang="en-US" sz="2400" dirty="0" smtClean="0"/>
              <a:t>Quality Improvement (QI) and Quality Assurance (QA) projects are designed to improve clinical care, patient safety, health care operations, services and programs or for developing new programs or services (e.g., teaching evaluations, patient/employee service surveys). </a:t>
            </a:r>
          </a:p>
          <a:p>
            <a:pPr eaLnBrk="1" hangingPunct="1"/>
            <a:endParaRPr lang="en-US" altLang="en-US" sz="2400" dirty="0" smtClean="0"/>
          </a:p>
          <a:p>
            <a:pPr eaLnBrk="1" hangingPunct="1"/>
            <a:r>
              <a:rPr lang="en-US" altLang="en-US" sz="2400" dirty="0" smtClean="0"/>
              <a:t>QI/QA is generally NOT generalizable, and is meant to be  applicable to a particular setting.</a:t>
            </a:r>
          </a:p>
          <a:p>
            <a:pPr eaLnBrk="1" hangingPunct="1"/>
            <a:endParaRPr lang="en-US" altLang="en-US" sz="2400" dirty="0"/>
          </a:p>
          <a:p>
            <a:pPr eaLnBrk="1" hangingPunct="1"/>
            <a:r>
              <a:rPr lang="en-US" altLang="en-US" sz="2400" dirty="0" smtClean="0"/>
              <a:t> Case Study</a:t>
            </a:r>
          </a:p>
        </p:txBody>
      </p:sp>
      <p:pic>
        <p:nvPicPr>
          <p:cNvPr id="5" name="Picture 5" descr="C:\Users\mml37\AppData\Local\Microsoft\Windows\Temporary Internet Files\Content.IE5\ZK2FIQAT\MC900442134[1].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85174" y="6119490"/>
            <a:ext cx="742682" cy="73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23025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15" y="356430"/>
            <a:ext cx="9692640" cy="781906"/>
          </a:xfrm>
        </p:spPr>
        <p:txBody>
          <a:bodyPr>
            <a:normAutofit/>
          </a:bodyPr>
          <a:lstStyle/>
          <a:p>
            <a:pPr>
              <a:defRPr/>
            </a:pPr>
            <a:r>
              <a:rPr lang="en-US" sz="4000" dirty="0" smtClean="0"/>
              <a:t>Human Subjects </a:t>
            </a:r>
            <a:r>
              <a:rPr lang="en-US" sz="2800" i="1" dirty="0"/>
              <a:t>45CFR46.102</a:t>
            </a:r>
          </a:p>
        </p:txBody>
      </p:sp>
      <p:sp>
        <p:nvSpPr>
          <p:cNvPr id="3" name="Content Placeholder 2"/>
          <p:cNvSpPr>
            <a:spLocks noGrp="1"/>
          </p:cNvSpPr>
          <p:nvPr>
            <p:ph idx="1"/>
          </p:nvPr>
        </p:nvSpPr>
        <p:spPr>
          <a:xfrm>
            <a:off x="310150" y="1138336"/>
            <a:ext cx="8595360" cy="4351337"/>
          </a:xfrm>
        </p:spPr>
        <p:txBody>
          <a:bodyPr rtlCol="0">
            <a:normAutofit lnSpcReduction="10000"/>
          </a:bodyPr>
          <a:lstStyle/>
          <a:p>
            <a:pPr marL="91440" indent="-91440">
              <a:defRPr/>
            </a:pPr>
            <a:endParaRPr lang="en-US" sz="2400" i="1" dirty="0" smtClean="0">
              <a:solidFill>
                <a:schemeClr val="tx1">
                  <a:lumMod val="75000"/>
                  <a:lumOff val="25000"/>
                </a:schemeClr>
              </a:solidFill>
            </a:endParaRPr>
          </a:p>
          <a:p>
            <a:pPr marL="91440" indent="-91440">
              <a:defRPr/>
            </a:pPr>
            <a:r>
              <a:rPr lang="en-US" sz="2800" b="1" i="1" dirty="0"/>
              <a:t>Human subject</a:t>
            </a:r>
            <a:r>
              <a:rPr lang="en-US" sz="2800" b="1" dirty="0"/>
              <a:t> </a:t>
            </a:r>
            <a:r>
              <a:rPr lang="en-US" sz="2800" dirty="0"/>
              <a:t>means </a:t>
            </a:r>
            <a:r>
              <a:rPr lang="en-US" sz="2800" u="sng" dirty="0"/>
              <a:t>a living individual about whom </a:t>
            </a:r>
            <a:r>
              <a:rPr lang="en-US" sz="2800" dirty="0"/>
              <a:t>an investigator (whether professional or student) conducting research obtains</a:t>
            </a:r>
          </a:p>
          <a:p>
            <a:pPr marL="91440" indent="-91440">
              <a:defRPr/>
            </a:pPr>
            <a:endParaRPr lang="en-US" sz="2800" dirty="0"/>
          </a:p>
          <a:p>
            <a:pPr marL="114300" indent="0">
              <a:buNone/>
              <a:defRPr/>
            </a:pPr>
            <a:r>
              <a:rPr lang="en-US" sz="2800" dirty="0"/>
              <a:t>(1) </a:t>
            </a:r>
            <a:r>
              <a:rPr lang="en-US" sz="2800" u="sng" dirty="0"/>
              <a:t>Data through intervention </a:t>
            </a:r>
            <a:r>
              <a:rPr lang="en-US" sz="2800" dirty="0"/>
              <a:t>or interaction with the individual, or</a:t>
            </a:r>
          </a:p>
          <a:p>
            <a:pPr marL="114300" indent="0">
              <a:buNone/>
              <a:defRPr/>
            </a:pPr>
            <a:r>
              <a:rPr lang="en-US" sz="2800" dirty="0"/>
              <a:t/>
            </a:r>
            <a:br>
              <a:rPr lang="en-US" sz="2800" dirty="0"/>
            </a:br>
            <a:r>
              <a:rPr lang="en-US" sz="2800" dirty="0"/>
              <a:t>(2) </a:t>
            </a:r>
            <a:r>
              <a:rPr lang="en-US" sz="2800" u="sng" dirty="0"/>
              <a:t>Identifiable private information</a:t>
            </a:r>
            <a:r>
              <a:rPr lang="en-US" sz="2800" dirty="0"/>
              <a:t>.</a:t>
            </a:r>
          </a:p>
          <a:p>
            <a:pPr marL="91440" indent="-91440">
              <a:defRPr/>
            </a:pPr>
            <a:endParaRPr lang="en-US" dirty="0">
              <a:solidFill>
                <a:schemeClr val="tx1">
                  <a:lumMod val="75000"/>
                  <a:lumOff val="25000"/>
                </a:schemeClr>
              </a:solidFill>
            </a:endParaRPr>
          </a:p>
        </p:txBody>
      </p:sp>
      <p:pic>
        <p:nvPicPr>
          <p:cNvPr id="2050" name="Picture 2" descr="https://researchskills.epigeum.com/courses/researchskills/195/course_files/images/2_20_gr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0008" y="3978222"/>
            <a:ext cx="4400640" cy="2771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151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1120" y="773955"/>
            <a:ext cx="7141133" cy="4955041"/>
          </a:xfrm>
        </p:spPr>
        <p:txBody>
          <a:bodyPr>
            <a:normAutofit/>
          </a:bodyPr>
          <a:lstStyle/>
          <a:p>
            <a:pPr>
              <a:spcAft>
                <a:spcPts val="1200"/>
              </a:spcAft>
            </a:pPr>
            <a:endParaRPr lang="en-US" sz="2400" dirty="0" smtClean="0"/>
          </a:p>
          <a:p>
            <a:pPr>
              <a:spcAft>
                <a:spcPts val="1200"/>
              </a:spcAft>
            </a:pPr>
            <a:r>
              <a:rPr lang="en-US" sz="2400" dirty="0" smtClean="0"/>
              <a:t>HRPP make up</a:t>
            </a:r>
          </a:p>
          <a:p>
            <a:pPr>
              <a:spcAft>
                <a:spcPts val="1200"/>
              </a:spcAft>
            </a:pPr>
            <a:r>
              <a:rPr lang="en-US" sz="2400" dirty="0" smtClean="0"/>
              <a:t>Research Requiring Review by an IRB</a:t>
            </a:r>
          </a:p>
          <a:p>
            <a:pPr>
              <a:spcAft>
                <a:spcPts val="1200"/>
              </a:spcAft>
            </a:pPr>
            <a:r>
              <a:rPr lang="en-US" sz="2400" dirty="0" smtClean="0"/>
              <a:t>Protocol Submission Process – HIC and HSC</a:t>
            </a:r>
          </a:p>
          <a:p>
            <a:pPr>
              <a:spcAft>
                <a:spcPts val="1200"/>
              </a:spcAft>
            </a:pPr>
            <a:r>
              <a:rPr lang="en-US" sz="2400" dirty="0" smtClean="0"/>
              <a:t>Collaboration with unaffiliated investigators</a:t>
            </a:r>
          </a:p>
          <a:p>
            <a:pPr>
              <a:spcAft>
                <a:spcPts val="1200"/>
              </a:spcAft>
            </a:pPr>
            <a:r>
              <a:rPr lang="en-US" sz="2400" dirty="0" smtClean="0"/>
              <a:t>Where to get help </a:t>
            </a:r>
          </a:p>
          <a:p>
            <a:endParaRPr lang="en-US" sz="2400" dirty="0" smtClean="0"/>
          </a:p>
          <a:p>
            <a:endParaRPr lang="en-US" dirty="0"/>
          </a:p>
        </p:txBody>
      </p:sp>
      <p:pic>
        <p:nvPicPr>
          <p:cNvPr id="1026" name="Picture 2" descr="Agenda APe 20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535" y="1687131"/>
            <a:ext cx="3168203" cy="2112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8971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6049" y="365760"/>
            <a:ext cx="10508463" cy="927781"/>
          </a:xfrm>
        </p:spPr>
        <p:txBody>
          <a:bodyPr>
            <a:normAutofit fontScale="90000"/>
          </a:bodyPr>
          <a:lstStyle/>
          <a:p>
            <a:pPr>
              <a:defRPr/>
            </a:pPr>
            <a:r>
              <a:rPr lang="en-US" sz="3200" b="1" dirty="0" smtClean="0"/>
              <a:t>Data that would </a:t>
            </a:r>
            <a:r>
              <a:rPr lang="en-US" sz="3200" b="1" dirty="0"/>
              <a:t>NOT be considered Human </a:t>
            </a:r>
            <a:r>
              <a:rPr lang="en-US" sz="3200" b="1" dirty="0" smtClean="0"/>
              <a:t>Subjects</a:t>
            </a:r>
            <a:r>
              <a:rPr lang="en-US" b="1" dirty="0" smtClean="0"/>
              <a:t>	</a:t>
            </a:r>
            <a:endParaRPr lang="en-US" b="1" dirty="0"/>
          </a:p>
        </p:txBody>
      </p:sp>
      <p:sp>
        <p:nvSpPr>
          <p:cNvPr id="25603" name="Content Placeholder 1"/>
          <p:cNvSpPr>
            <a:spLocks noGrp="1"/>
          </p:cNvSpPr>
          <p:nvPr>
            <p:ph idx="1"/>
          </p:nvPr>
        </p:nvSpPr>
        <p:spPr>
          <a:xfrm>
            <a:off x="1009841" y="1349297"/>
            <a:ext cx="9380877" cy="5120640"/>
          </a:xfrm>
        </p:spPr>
        <p:txBody>
          <a:bodyPr/>
          <a:lstStyle/>
          <a:p>
            <a:pPr eaLnBrk="1" hangingPunct="1"/>
            <a:endParaRPr lang="en-US" altLang="en-US" sz="2400" dirty="0"/>
          </a:p>
          <a:p>
            <a:pPr lvl="1" eaLnBrk="1" hangingPunct="1"/>
            <a:r>
              <a:rPr lang="en-US" altLang="en-US" sz="3200" dirty="0"/>
              <a:t>Data about health facilities, businesses or organizations that are not </a:t>
            </a:r>
            <a:r>
              <a:rPr lang="en-US" altLang="en-US" sz="3200" dirty="0" smtClean="0"/>
              <a:t>individuals</a:t>
            </a:r>
          </a:p>
          <a:p>
            <a:pPr lvl="1" eaLnBrk="1" hangingPunct="1"/>
            <a:endParaRPr lang="en-US" altLang="en-US" sz="3200" dirty="0"/>
          </a:p>
          <a:p>
            <a:pPr lvl="1" eaLnBrk="1" hangingPunct="1"/>
            <a:r>
              <a:rPr lang="en-US" altLang="en-US" sz="3200" dirty="0"/>
              <a:t>Data on deceased </a:t>
            </a:r>
            <a:r>
              <a:rPr lang="en-US" altLang="en-US" sz="3200" dirty="0" smtClean="0"/>
              <a:t>persons</a:t>
            </a:r>
          </a:p>
          <a:p>
            <a:pPr lvl="1" eaLnBrk="1" hangingPunct="1"/>
            <a:endParaRPr lang="en-US" altLang="en-US" sz="3200" dirty="0"/>
          </a:p>
          <a:p>
            <a:pPr lvl="1" eaLnBrk="1" hangingPunct="1"/>
            <a:r>
              <a:rPr lang="en-US" altLang="en-US" sz="3200" dirty="0" err="1"/>
              <a:t>Deidentified</a:t>
            </a:r>
            <a:r>
              <a:rPr lang="en-US" altLang="en-US" sz="3200" dirty="0"/>
              <a:t> human data or specimens</a:t>
            </a:r>
          </a:p>
          <a:p>
            <a:pPr lvl="1" eaLnBrk="1" hangingPunct="1"/>
            <a:endParaRPr lang="en-US" altLang="en-US" dirty="0" smtClean="0"/>
          </a:p>
          <a:p>
            <a:pPr eaLnBrk="1" hangingPunct="1"/>
            <a:endParaRPr lang="en-US" altLang="en-US" dirty="0" smtClean="0"/>
          </a:p>
        </p:txBody>
      </p:sp>
      <p:pic>
        <p:nvPicPr>
          <p:cNvPr id="4" name="Picture 5" descr="C:\Users\mml37\AppData\Local\Microsoft\Windows\Temporary Internet Files\Content.IE5\ZK2FIQAT\MC900442134[1].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84468" y="5984748"/>
            <a:ext cx="818641" cy="81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9104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1872" y="365760"/>
            <a:ext cx="9692640" cy="749362"/>
          </a:xfrm>
        </p:spPr>
        <p:txBody>
          <a:bodyPr>
            <a:normAutofit/>
          </a:bodyPr>
          <a:lstStyle/>
          <a:p>
            <a:pPr>
              <a:defRPr/>
            </a:pPr>
            <a:r>
              <a:rPr lang="en-US" sz="4400" dirty="0" smtClean="0"/>
              <a:t>Exemptions</a:t>
            </a:r>
            <a:endParaRPr lang="en-US" sz="4400" dirty="0"/>
          </a:p>
        </p:txBody>
      </p:sp>
      <p:sp>
        <p:nvSpPr>
          <p:cNvPr id="22531" name="Content Placeholder 2"/>
          <p:cNvSpPr>
            <a:spLocks noGrp="1"/>
          </p:cNvSpPr>
          <p:nvPr>
            <p:ph idx="1"/>
          </p:nvPr>
        </p:nvSpPr>
        <p:spPr>
          <a:xfrm>
            <a:off x="312234" y="1443971"/>
            <a:ext cx="9902283" cy="5120640"/>
          </a:xfrm>
        </p:spPr>
        <p:txBody>
          <a:bodyPr rtlCol="0">
            <a:normAutofit fontScale="92500" lnSpcReduction="10000"/>
          </a:bodyPr>
          <a:lstStyle/>
          <a:p>
            <a:pPr marL="457200" indent="-91440">
              <a:buFont typeface="Arial" panose="020B0604020202020204" pitchFamily="34" charset="0"/>
              <a:buChar char="•"/>
              <a:defRPr/>
            </a:pPr>
            <a:r>
              <a:rPr lang="en-US" altLang="en-US" sz="2800" dirty="0" smtClean="0">
                <a:solidFill>
                  <a:schemeClr val="tx1">
                    <a:lumMod val="75000"/>
                    <a:lumOff val="25000"/>
                  </a:schemeClr>
                </a:solidFill>
              </a:rPr>
              <a:t>A federally designated category</a:t>
            </a:r>
          </a:p>
          <a:p>
            <a:pPr marL="457200" indent="-91440">
              <a:buFont typeface="Arial" panose="020B0604020202020204" pitchFamily="34" charset="0"/>
              <a:buChar char="•"/>
              <a:defRPr/>
            </a:pPr>
            <a:endParaRPr lang="en-US" altLang="en-US" sz="2800" dirty="0" smtClean="0">
              <a:solidFill>
                <a:schemeClr val="tx1">
                  <a:lumMod val="75000"/>
                  <a:lumOff val="25000"/>
                </a:schemeClr>
              </a:solidFill>
            </a:endParaRPr>
          </a:p>
          <a:p>
            <a:pPr marL="457200" indent="-91440">
              <a:buFont typeface="Arial" panose="020B0604020202020204" pitchFamily="34" charset="0"/>
              <a:buChar char="•"/>
              <a:defRPr/>
            </a:pPr>
            <a:r>
              <a:rPr lang="en-US" altLang="en-US" sz="2800" dirty="0" smtClean="0">
                <a:solidFill>
                  <a:schemeClr val="tx1">
                    <a:lumMod val="75000"/>
                    <a:lumOff val="25000"/>
                  </a:schemeClr>
                </a:solidFill>
              </a:rPr>
              <a:t>Describes certain kinds of minimal risk research</a:t>
            </a:r>
          </a:p>
          <a:p>
            <a:pPr marL="457200" indent="-91440">
              <a:buFont typeface="Arial" panose="020B0604020202020204" pitchFamily="34" charset="0"/>
              <a:buChar char="•"/>
              <a:defRPr/>
            </a:pPr>
            <a:endParaRPr lang="en-US" altLang="en-US" sz="2800" dirty="0" smtClean="0">
              <a:solidFill>
                <a:schemeClr val="tx1">
                  <a:lumMod val="75000"/>
                  <a:lumOff val="25000"/>
                </a:schemeClr>
              </a:solidFill>
            </a:endParaRPr>
          </a:p>
          <a:p>
            <a:pPr marL="640080" lvl="1" indent="0">
              <a:buNone/>
              <a:defRPr/>
            </a:pPr>
            <a:r>
              <a:rPr lang="en-US" altLang="en-US" sz="2600" dirty="0" smtClean="0">
                <a:solidFill>
                  <a:schemeClr val="tx1">
                    <a:lumMod val="75000"/>
                    <a:lumOff val="25000"/>
                  </a:schemeClr>
                </a:solidFill>
              </a:rPr>
              <a:t>		</a:t>
            </a:r>
            <a:r>
              <a:rPr lang="en-US" altLang="en-US" sz="2600" b="1" dirty="0" smtClean="0">
                <a:solidFill>
                  <a:schemeClr val="tx1">
                    <a:lumMod val="75000"/>
                    <a:lumOff val="25000"/>
                  </a:schemeClr>
                </a:solidFill>
              </a:rPr>
              <a:t>Minimal </a:t>
            </a:r>
            <a:r>
              <a:rPr lang="en-US" altLang="en-US" sz="2600" b="1" dirty="0">
                <a:solidFill>
                  <a:schemeClr val="tx1">
                    <a:lumMod val="75000"/>
                    <a:lumOff val="25000"/>
                  </a:schemeClr>
                </a:solidFill>
              </a:rPr>
              <a:t>Risk</a:t>
            </a:r>
            <a:r>
              <a:rPr lang="en-US" altLang="en-US" sz="2600" dirty="0">
                <a:solidFill>
                  <a:schemeClr val="tx1">
                    <a:lumMod val="75000"/>
                    <a:lumOff val="25000"/>
                  </a:schemeClr>
                </a:solidFill>
              </a:rPr>
              <a:t>: probability and magnitude of harm or discomfort anticipated in the research are not greater in and of themselves than those ordinarily encountered in daily life or during performance of routine physical or psychological exams or tests.</a:t>
            </a:r>
          </a:p>
          <a:p>
            <a:pPr marL="457200" indent="-91440">
              <a:buFont typeface="Arial" panose="020B0604020202020204" pitchFamily="34" charset="0"/>
              <a:buChar char="•"/>
              <a:defRPr/>
            </a:pPr>
            <a:endParaRPr lang="en-US" altLang="en-US" sz="2800" dirty="0" smtClean="0">
              <a:solidFill>
                <a:schemeClr val="tx1">
                  <a:lumMod val="75000"/>
                  <a:lumOff val="25000"/>
                </a:schemeClr>
              </a:solidFill>
            </a:endParaRPr>
          </a:p>
          <a:p>
            <a:pPr marL="457200" indent="-91440">
              <a:buFont typeface="Arial" panose="020B0604020202020204" pitchFamily="34" charset="0"/>
              <a:buChar char="•"/>
              <a:defRPr/>
            </a:pPr>
            <a:r>
              <a:rPr lang="en-US" altLang="en-US" sz="2800" dirty="0" smtClean="0">
                <a:solidFill>
                  <a:schemeClr val="tx1">
                    <a:lumMod val="75000"/>
                    <a:lumOff val="25000"/>
                  </a:schemeClr>
                </a:solidFill>
              </a:rPr>
              <a:t>Means that the research is determined to be exempt from continuing IRB review</a:t>
            </a:r>
          </a:p>
        </p:txBody>
      </p:sp>
      <p:pic>
        <p:nvPicPr>
          <p:cNvPr id="3" name="Picture 2">
            <a:hlinkClick r:id="" action="ppaction://hlinkshowjump?jump=lastslideviewed"/>
          </p:cNvPr>
          <p:cNvPicPr>
            <a:picLocks noChangeAspect="1"/>
          </p:cNvPicPr>
          <p:nvPr/>
        </p:nvPicPr>
        <p:blipFill>
          <a:blip r:embed="rId2"/>
          <a:stretch>
            <a:fillRect/>
          </a:stretch>
        </p:blipFill>
        <p:spPr>
          <a:xfrm>
            <a:off x="7383566" y="365760"/>
            <a:ext cx="2466975" cy="1847850"/>
          </a:xfrm>
          <a:prstGeom prst="rect">
            <a:avLst/>
          </a:prstGeom>
        </p:spPr>
      </p:pic>
    </p:spTree>
    <p:extLst>
      <p:ext uri="{BB962C8B-B14F-4D97-AF65-F5344CB8AC3E}">
        <p14:creationId xmlns:p14="http://schemas.microsoft.com/office/powerpoint/2010/main" val="19009119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72" y="126664"/>
            <a:ext cx="9692640" cy="704757"/>
          </a:xfrm>
        </p:spPr>
        <p:txBody>
          <a:bodyPr>
            <a:normAutofit/>
          </a:bodyPr>
          <a:lstStyle/>
          <a:p>
            <a:r>
              <a:rPr lang="en-US" sz="3200" b="1" dirty="0" smtClean="0"/>
              <a:t>Documents needed for the IRB Review</a:t>
            </a:r>
            <a:endParaRPr lang="en-US" sz="3200" b="1" dirty="0"/>
          </a:p>
        </p:txBody>
      </p:sp>
      <p:sp>
        <p:nvSpPr>
          <p:cNvPr id="3" name="Content Placeholder 2"/>
          <p:cNvSpPr>
            <a:spLocks noGrp="1"/>
          </p:cNvSpPr>
          <p:nvPr>
            <p:ph idx="1"/>
          </p:nvPr>
        </p:nvSpPr>
        <p:spPr>
          <a:xfrm>
            <a:off x="240992" y="1016489"/>
            <a:ext cx="10667404" cy="5460641"/>
          </a:xfrm>
        </p:spPr>
        <p:txBody>
          <a:bodyPr>
            <a:normAutofit fontScale="92500" lnSpcReduction="20000"/>
          </a:bodyPr>
          <a:lstStyle/>
          <a:p>
            <a:r>
              <a:rPr lang="en-US" sz="2800" dirty="0" smtClean="0"/>
              <a:t>Exemption Request  or  full Protocol Application</a:t>
            </a:r>
          </a:p>
          <a:p>
            <a:endParaRPr lang="en-US" sz="2800" dirty="0" smtClean="0"/>
          </a:p>
          <a:p>
            <a:endParaRPr lang="en-US" sz="2800" dirty="0" smtClean="0"/>
          </a:p>
          <a:p>
            <a:endParaRPr lang="en-US" sz="2800" dirty="0" smtClean="0"/>
          </a:p>
          <a:p>
            <a:endParaRPr lang="en-US" sz="2800" dirty="0"/>
          </a:p>
          <a:p>
            <a:endParaRPr lang="en-US" sz="2800" dirty="0" smtClean="0"/>
          </a:p>
          <a:p>
            <a:r>
              <a:rPr lang="en-US" sz="2800" dirty="0" smtClean="0"/>
              <a:t>Consent document OR consent script </a:t>
            </a:r>
          </a:p>
          <a:p>
            <a:pPr marL="0" indent="0">
              <a:buNone/>
            </a:pPr>
            <a:r>
              <a:rPr lang="en-US" sz="2800" dirty="0" smtClean="0"/>
              <a:t>(for verbal consent)</a:t>
            </a:r>
          </a:p>
          <a:p>
            <a:r>
              <a:rPr lang="en-US" sz="2800" dirty="0" smtClean="0"/>
              <a:t>Surveys, measures, etc.</a:t>
            </a:r>
          </a:p>
          <a:p>
            <a:r>
              <a:rPr lang="en-US" sz="2800" dirty="0" smtClean="0"/>
              <a:t>Recruitment materials</a:t>
            </a:r>
          </a:p>
          <a:p>
            <a:r>
              <a:rPr lang="en-US" sz="2800" dirty="0" smtClean="0"/>
              <a:t>Sponsor documents</a:t>
            </a:r>
          </a:p>
          <a:p>
            <a:endParaRPr lang="en-US" dirty="0" smtClean="0"/>
          </a:p>
          <a:p>
            <a:endParaRPr lang="en-US" dirty="0"/>
          </a:p>
        </p:txBody>
      </p:sp>
      <p:pic>
        <p:nvPicPr>
          <p:cNvPr id="5" name="Picture 4"/>
          <p:cNvPicPr>
            <a:picLocks noChangeAspect="1"/>
          </p:cNvPicPr>
          <p:nvPr/>
        </p:nvPicPr>
        <p:blipFill rotWithShape="1">
          <a:blip r:embed="rId2"/>
          <a:srcRect l="1705" b="23651"/>
          <a:stretch/>
        </p:blipFill>
        <p:spPr>
          <a:xfrm>
            <a:off x="741777" y="1426046"/>
            <a:ext cx="6281241" cy="2320764"/>
          </a:xfrm>
          <a:prstGeom prst="rect">
            <a:avLst/>
          </a:prstGeom>
        </p:spPr>
      </p:pic>
      <p:pic>
        <p:nvPicPr>
          <p:cNvPr id="6" name="Picture 5"/>
          <p:cNvPicPr>
            <a:picLocks noChangeAspect="1"/>
          </p:cNvPicPr>
          <p:nvPr/>
        </p:nvPicPr>
        <p:blipFill>
          <a:blip r:embed="rId3"/>
          <a:stretch>
            <a:fillRect/>
          </a:stretch>
        </p:blipFill>
        <p:spPr>
          <a:xfrm>
            <a:off x="6368423" y="3724244"/>
            <a:ext cx="4911076" cy="2937954"/>
          </a:xfrm>
          <a:prstGeom prst="rect">
            <a:avLst/>
          </a:prstGeom>
        </p:spPr>
      </p:pic>
    </p:spTree>
    <p:extLst>
      <p:ext uri="{BB962C8B-B14F-4D97-AF65-F5344CB8AC3E}">
        <p14:creationId xmlns:p14="http://schemas.microsoft.com/office/powerpoint/2010/main" val="17800194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60" y="562859"/>
            <a:ext cx="2170090" cy="3365329"/>
          </a:xfrm>
        </p:spPr>
        <p:txBody>
          <a:bodyPr>
            <a:normAutofit/>
          </a:bodyPr>
          <a:lstStyle/>
          <a:p>
            <a:r>
              <a:rPr lang="en-US" sz="2800" b="1" dirty="0" smtClean="0"/>
              <a:t>Points to remember when developing a research protocol/</a:t>
            </a:r>
            <a:br>
              <a:rPr lang="en-US" sz="2800" b="1" dirty="0" smtClean="0"/>
            </a:br>
            <a:r>
              <a:rPr lang="en-US" sz="2800" b="1" dirty="0" smtClean="0"/>
              <a:t>consent documents</a:t>
            </a:r>
            <a:endParaRPr lang="en-US" sz="2800" b="1" dirty="0"/>
          </a:p>
        </p:txBody>
      </p:sp>
      <p:sp>
        <p:nvSpPr>
          <p:cNvPr id="3" name="Content Placeholder 2"/>
          <p:cNvSpPr>
            <a:spLocks noGrp="1"/>
          </p:cNvSpPr>
          <p:nvPr>
            <p:ph idx="1"/>
          </p:nvPr>
        </p:nvSpPr>
        <p:spPr>
          <a:xfrm>
            <a:off x="2712951" y="562859"/>
            <a:ext cx="8216721" cy="5912586"/>
          </a:xfrm>
        </p:spPr>
        <p:txBody>
          <a:bodyPr>
            <a:normAutofit fontScale="25000" lnSpcReduction="20000"/>
          </a:bodyPr>
          <a:lstStyle/>
          <a:p>
            <a:endParaRPr lang="en-US" sz="2400" dirty="0" smtClean="0"/>
          </a:p>
          <a:p>
            <a:endParaRPr lang="en-US" sz="2400" dirty="0"/>
          </a:p>
          <a:p>
            <a:pPr>
              <a:spcAft>
                <a:spcPts val="1200"/>
              </a:spcAft>
            </a:pPr>
            <a:r>
              <a:rPr lang="en-US" sz="8000" dirty="0" smtClean="0"/>
              <a:t>Describe in detail what it is that you are doing and why</a:t>
            </a:r>
          </a:p>
          <a:p>
            <a:pPr>
              <a:spcAft>
                <a:spcPts val="1200"/>
              </a:spcAft>
            </a:pPr>
            <a:r>
              <a:rPr lang="en-US" sz="8000" dirty="0" smtClean="0"/>
              <a:t>Describe your subjects and how you are recruiting them</a:t>
            </a:r>
          </a:p>
          <a:p>
            <a:pPr>
              <a:spcAft>
                <a:spcPts val="1200"/>
              </a:spcAft>
            </a:pPr>
            <a:r>
              <a:rPr lang="en-US" sz="8000" dirty="0" smtClean="0"/>
              <a:t>Include the description of consenting process</a:t>
            </a:r>
          </a:p>
          <a:p>
            <a:pPr>
              <a:spcAft>
                <a:spcPts val="1200"/>
              </a:spcAft>
            </a:pPr>
            <a:r>
              <a:rPr lang="en-US" sz="8000" dirty="0" smtClean="0"/>
              <a:t>Describe risks and benefits of the study</a:t>
            </a:r>
          </a:p>
          <a:p>
            <a:pPr>
              <a:spcAft>
                <a:spcPts val="1200"/>
              </a:spcAft>
            </a:pPr>
            <a:r>
              <a:rPr lang="en-US" sz="8000" dirty="0" smtClean="0"/>
              <a:t>Answer all the questions in the forms</a:t>
            </a:r>
          </a:p>
          <a:p>
            <a:pPr>
              <a:spcAft>
                <a:spcPts val="1200"/>
              </a:spcAft>
            </a:pPr>
            <a:r>
              <a:rPr lang="en-US" sz="8000" dirty="0" smtClean="0"/>
              <a:t>Include </a:t>
            </a:r>
            <a:r>
              <a:rPr lang="en-US" sz="8000" dirty="0"/>
              <a:t>all survey questions or possible topics of discussion when needed</a:t>
            </a:r>
          </a:p>
          <a:p>
            <a:pPr>
              <a:spcAft>
                <a:spcPts val="1200"/>
              </a:spcAft>
            </a:pPr>
            <a:r>
              <a:rPr lang="en-US" sz="8000" dirty="0" smtClean="0"/>
              <a:t>Include all required consent elements – use the template</a:t>
            </a:r>
          </a:p>
          <a:p>
            <a:pPr>
              <a:spcAft>
                <a:spcPts val="1200"/>
              </a:spcAft>
            </a:pPr>
            <a:r>
              <a:rPr lang="en-US" sz="8000" dirty="0"/>
              <a:t>Make sure you and your faculty advisor have completed human subject protection training and conflict of interest disclosure</a:t>
            </a:r>
            <a:endParaRPr lang="en-US" sz="4000" dirty="0"/>
          </a:p>
          <a:p>
            <a:pPr>
              <a:spcAft>
                <a:spcPts val="1200"/>
              </a:spcAft>
            </a:pPr>
            <a:endParaRPr lang="en-US" sz="5100" dirty="0" smtClean="0"/>
          </a:p>
          <a:p>
            <a:endParaRPr lang="en-US" sz="2400" dirty="0" smtClean="0"/>
          </a:p>
          <a:p>
            <a:endParaRPr lang="en-US" sz="2400" dirty="0" smtClean="0"/>
          </a:p>
          <a:p>
            <a:endParaRPr lang="en-US" sz="2400" dirty="0" smtClean="0"/>
          </a:p>
          <a:p>
            <a:endParaRPr lang="en-US" dirty="0" smtClean="0"/>
          </a:p>
          <a:p>
            <a:endParaRPr lang="en-US" dirty="0"/>
          </a:p>
        </p:txBody>
      </p:sp>
      <p:pic>
        <p:nvPicPr>
          <p:cNvPr id="12290" name="Picture 2" descr="http://primegrowthmarketing.com/wp-content/uploads/2010/10/image5.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019" y="3810001"/>
            <a:ext cx="2374932" cy="2665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6418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799" y="321155"/>
            <a:ext cx="9692640" cy="838572"/>
          </a:xfrm>
        </p:spPr>
        <p:txBody>
          <a:bodyPr>
            <a:normAutofit/>
          </a:bodyPr>
          <a:lstStyle/>
          <a:p>
            <a:r>
              <a:rPr lang="en-US" sz="3600" b="1" dirty="0" smtClean="0"/>
              <a:t>Approval Criteria </a:t>
            </a:r>
            <a:r>
              <a:rPr lang="en-US" sz="2800" b="1" dirty="0" smtClean="0"/>
              <a:t>45CFR46.111</a:t>
            </a:r>
            <a:endParaRPr lang="en-US" sz="3600" b="1" dirty="0"/>
          </a:p>
        </p:txBody>
      </p:sp>
      <p:sp>
        <p:nvSpPr>
          <p:cNvPr id="3" name="Content Placeholder 2"/>
          <p:cNvSpPr>
            <a:spLocks noGrp="1"/>
          </p:cNvSpPr>
          <p:nvPr>
            <p:ph idx="1"/>
          </p:nvPr>
        </p:nvSpPr>
        <p:spPr>
          <a:xfrm>
            <a:off x="592799" y="1371600"/>
            <a:ext cx="9493593" cy="4702629"/>
          </a:xfrm>
        </p:spPr>
        <p:txBody>
          <a:bodyPr>
            <a:normAutofit/>
          </a:bodyPr>
          <a:lstStyle/>
          <a:p>
            <a:r>
              <a:rPr lang="en-US" sz="2400" dirty="0" smtClean="0"/>
              <a:t>Risk to subjects are minimized   </a:t>
            </a:r>
            <a:endParaRPr lang="en-US" sz="2400" dirty="0"/>
          </a:p>
          <a:p>
            <a:r>
              <a:rPr lang="en-US" sz="2400" dirty="0" smtClean="0"/>
              <a:t>Risks to subjects are reasonable in relation to anticipated benefits</a:t>
            </a:r>
            <a:endParaRPr lang="en-US" sz="2400" dirty="0"/>
          </a:p>
          <a:p>
            <a:r>
              <a:rPr lang="en-US" sz="2400" dirty="0" smtClean="0"/>
              <a:t> Selection of subjects is equitable</a:t>
            </a:r>
          </a:p>
          <a:p>
            <a:r>
              <a:rPr lang="en-US" sz="2400" dirty="0" smtClean="0"/>
              <a:t> </a:t>
            </a:r>
            <a:r>
              <a:rPr lang="en-US" sz="2400" dirty="0"/>
              <a:t>Appropriate informed </a:t>
            </a:r>
            <a:r>
              <a:rPr lang="en-US" sz="2400" dirty="0" smtClean="0"/>
              <a:t>consent</a:t>
            </a:r>
          </a:p>
          <a:p>
            <a:r>
              <a:rPr lang="en-US" sz="2400" dirty="0" smtClean="0"/>
              <a:t> Appropriate documentation of informed consent </a:t>
            </a:r>
            <a:endParaRPr lang="en-US" sz="2400" dirty="0"/>
          </a:p>
          <a:p>
            <a:r>
              <a:rPr lang="en-US" sz="2400" dirty="0"/>
              <a:t> Data </a:t>
            </a:r>
            <a:r>
              <a:rPr lang="en-US" sz="2400" dirty="0" smtClean="0"/>
              <a:t>collection is monitored to ensure subject safety</a:t>
            </a:r>
          </a:p>
          <a:p>
            <a:r>
              <a:rPr lang="en-US" sz="2400" dirty="0" smtClean="0"/>
              <a:t> Privacy/Confidentiality is protected</a:t>
            </a:r>
          </a:p>
          <a:p>
            <a:r>
              <a:rPr lang="en-US" sz="2400" dirty="0" smtClean="0"/>
              <a:t> Additional Safeguards for vulnerable populations</a:t>
            </a:r>
          </a:p>
          <a:p>
            <a:endParaRPr lang="en-US" sz="2400" dirty="0"/>
          </a:p>
          <a:p>
            <a:endParaRPr lang="en-US" dirty="0"/>
          </a:p>
        </p:txBody>
      </p:sp>
      <p:pic>
        <p:nvPicPr>
          <p:cNvPr id="5124" name="Picture 4" descr="http://view.intercaresolutions.com/wp-content/uploads/2014/03/regulations_rules_resiz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6375" y="2584580"/>
            <a:ext cx="2740830" cy="1373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36214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897" y="546409"/>
            <a:ext cx="10408102" cy="758283"/>
          </a:xfrm>
        </p:spPr>
        <p:txBody>
          <a:bodyPr>
            <a:normAutofit fontScale="90000"/>
          </a:bodyPr>
          <a:lstStyle/>
          <a:p>
            <a:r>
              <a:rPr lang="en-US" sz="3600" b="1" dirty="0" smtClean="0"/>
              <a:t>Important links before you submit the application</a:t>
            </a:r>
            <a:endParaRPr lang="en-US" sz="3600" b="1" dirty="0"/>
          </a:p>
        </p:txBody>
      </p:sp>
      <p:sp>
        <p:nvSpPr>
          <p:cNvPr id="3" name="Content Placeholder 2"/>
          <p:cNvSpPr>
            <a:spLocks noGrp="1"/>
          </p:cNvSpPr>
          <p:nvPr>
            <p:ph idx="1"/>
          </p:nvPr>
        </p:nvSpPr>
        <p:spPr/>
        <p:txBody>
          <a:bodyPr/>
          <a:lstStyle/>
          <a:p>
            <a:r>
              <a:rPr lang="en-US" dirty="0" smtClean="0"/>
              <a:t>Human Subject Protection Training:</a:t>
            </a:r>
          </a:p>
          <a:p>
            <a:pPr marL="0" indent="0">
              <a:buNone/>
            </a:pPr>
            <a:r>
              <a:rPr lang="en-US" dirty="0">
                <a:hlinkClick r:id="rId2"/>
              </a:rPr>
              <a:t>http://learn.med.yale.edu/irbtraining</a:t>
            </a:r>
            <a:r>
              <a:rPr lang="en-US" dirty="0" smtClean="0">
                <a:hlinkClick r:id="rId2"/>
              </a:rPr>
              <a:t>/</a:t>
            </a:r>
            <a:endParaRPr lang="en-US" dirty="0" smtClean="0"/>
          </a:p>
          <a:p>
            <a:pPr marL="0" indent="0">
              <a:buNone/>
            </a:pPr>
            <a:endParaRPr lang="en-US" dirty="0" smtClean="0"/>
          </a:p>
          <a:p>
            <a:pPr marL="0" indent="0">
              <a:buNone/>
            </a:pPr>
            <a:r>
              <a:rPr lang="en-US" dirty="0" smtClean="0"/>
              <a:t>COI Office for conflict of interest disclosure:</a:t>
            </a:r>
          </a:p>
          <a:p>
            <a:pPr marL="0" indent="0">
              <a:buNone/>
            </a:pPr>
            <a:r>
              <a:rPr lang="en-US" dirty="0">
                <a:hlinkClick r:id="rId3"/>
              </a:rPr>
              <a:t>http://coioffice.yale.edu</a:t>
            </a:r>
            <a:r>
              <a:rPr lang="en-US" dirty="0" smtClean="0">
                <a:hlinkClick r:id="rId3"/>
              </a:rPr>
              <a:t>/</a:t>
            </a:r>
            <a:endParaRPr lang="en-US" dirty="0" smtClean="0"/>
          </a:p>
          <a:p>
            <a:pPr marL="0" indent="0">
              <a:buNone/>
            </a:pPr>
            <a:endParaRPr lang="en-US" dirty="0"/>
          </a:p>
          <a:p>
            <a:pPr marL="0" indent="0">
              <a:buNone/>
            </a:pPr>
            <a:r>
              <a:rPr lang="en-US" dirty="0" smtClean="0"/>
              <a:t>Templates and Forms:</a:t>
            </a:r>
          </a:p>
          <a:p>
            <a:pPr marL="0" indent="0">
              <a:buNone/>
            </a:pPr>
            <a:r>
              <a:rPr lang="en-US" dirty="0">
                <a:hlinkClick r:id="rId4"/>
              </a:rPr>
              <a:t>http://</a:t>
            </a:r>
            <a:r>
              <a:rPr lang="en-US" dirty="0" smtClean="0">
                <a:hlinkClick r:id="rId4"/>
              </a:rPr>
              <a:t>www.yale.edu/hrpp/forms-templates/biomedical.html</a:t>
            </a:r>
            <a:endParaRPr lang="en-US" dirty="0" smtClean="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5563847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1872" y="365760"/>
            <a:ext cx="9692640" cy="816269"/>
          </a:xfrm>
        </p:spPr>
        <p:txBody>
          <a:bodyPr>
            <a:normAutofit/>
          </a:bodyPr>
          <a:lstStyle/>
          <a:p>
            <a:r>
              <a:rPr lang="en-US" sz="4000" b="1" u="sng" dirty="0" smtClean="0"/>
              <a:t>Submission to the IRB</a:t>
            </a:r>
            <a:endParaRPr lang="en-US" sz="4000" b="1" u="sng" dirty="0"/>
          </a:p>
        </p:txBody>
      </p:sp>
      <p:sp>
        <p:nvSpPr>
          <p:cNvPr id="3" name="Content Placeholder 2"/>
          <p:cNvSpPr>
            <a:spLocks noGrp="1"/>
          </p:cNvSpPr>
          <p:nvPr>
            <p:ph idx="1"/>
          </p:nvPr>
        </p:nvSpPr>
        <p:spPr>
          <a:xfrm>
            <a:off x="969950" y="1421669"/>
            <a:ext cx="7773233" cy="5120640"/>
          </a:xfrm>
        </p:spPr>
        <p:txBody>
          <a:bodyPr/>
          <a:lstStyle/>
          <a:p>
            <a:endParaRPr lang="en-US" sz="2400" dirty="0" smtClean="0"/>
          </a:p>
          <a:p>
            <a:r>
              <a:rPr lang="en-US" sz="2400" dirty="0" smtClean="0"/>
              <a:t>Human Subjects Committee – the IRB for social, behavioral and educational research : </a:t>
            </a:r>
            <a:r>
              <a:rPr lang="en-US" sz="2400" dirty="0" smtClean="0">
                <a:hlinkClick r:id="rId2"/>
              </a:rPr>
              <a:t>human.subjects@yale.edu</a:t>
            </a:r>
            <a:endParaRPr lang="en-US" sz="2400" dirty="0" smtClean="0"/>
          </a:p>
          <a:p>
            <a:endParaRPr lang="en-US" sz="2400" dirty="0" smtClean="0"/>
          </a:p>
          <a:p>
            <a:endParaRPr lang="en-US" sz="2400" dirty="0"/>
          </a:p>
          <a:p>
            <a:r>
              <a:rPr lang="en-US" sz="2400" dirty="0" smtClean="0"/>
              <a:t>Human Investigation Committee – the IRB for biomedical research: </a:t>
            </a:r>
            <a:r>
              <a:rPr lang="en-US" sz="2400" dirty="0" smtClean="0">
                <a:hlinkClick r:id="rId3"/>
              </a:rPr>
              <a:t>hic.submissions@yale.edu</a:t>
            </a:r>
            <a:endParaRPr lang="en-US" sz="2400" dirty="0" smtClean="0"/>
          </a:p>
          <a:p>
            <a:endParaRPr lang="en-US" dirty="0"/>
          </a:p>
          <a:p>
            <a:endParaRPr lang="en-US" dirty="0" smtClean="0"/>
          </a:p>
          <a:p>
            <a:endParaRPr lang="en-US" dirty="0"/>
          </a:p>
        </p:txBody>
      </p:sp>
    </p:spTree>
    <p:extLst>
      <p:ext uri="{BB962C8B-B14F-4D97-AF65-F5344CB8AC3E}">
        <p14:creationId xmlns:p14="http://schemas.microsoft.com/office/powerpoint/2010/main" val="20107942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stretch>
            <a:fillRect/>
          </a:stretch>
        </p:blipFill>
        <p:spPr>
          <a:xfrm>
            <a:off x="8976731" y="641195"/>
            <a:ext cx="1305801" cy="1329585"/>
          </a:xfrm>
          <a:prstGeom prst="rect">
            <a:avLst/>
          </a:prstGeom>
        </p:spPr>
      </p:pic>
      <p:sp>
        <p:nvSpPr>
          <p:cNvPr id="2" name="Text Placeholder 1"/>
          <p:cNvSpPr>
            <a:spLocks noGrp="1"/>
          </p:cNvSpPr>
          <p:nvPr>
            <p:ph type="body" sz="half" idx="2"/>
          </p:nvPr>
        </p:nvSpPr>
        <p:spPr>
          <a:xfrm>
            <a:off x="294839" y="723609"/>
            <a:ext cx="2872107" cy="4718186"/>
          </a:xfrm>
        </p:spPr>
        <p:txBody>
          <a:bodyPr>
            <a:normAutofit/>
          </a:bodyPr>
          <a:lstStyle/>
          <a:p>
            <a:r>
              <a:rPr lang="en-US" sz="3200" b="1" dirty="0"/>
              <a:t>Submissions</a:t>
            </a:r>
            <a:br>
              <a:rPr lang="en-US" sz="3200" b="1" dirty="0"/>
            </a:br>
            <a:r>
              <a:rPr lang="en-US" sz="3200" b="1" dirty="0"/>
              <a:t>via email</a:t>
            </a:r>
          </a:p>
          <a:p>
            <a:r>
              <a:rPr lang="en-US" sz="3200" b="1" dirty="0" smtClean="0"/>
              <a:t>- HSC</a:t>
            </a:r>
            <a:endParaRPr lang="en-US" sz="3200" b="1" dirty="0"/>
          </a:p>
        </p:txBody>
      </p:sp>
      <p:sp>
        <p:nvSpPr>
          <p:cNvPr id="5" name="Rectangle 4"/>
          <p:cNvSpPr/>
          <p:nvPr/>
        </p:nvSpPr>
        <p:spPr>
          <a:xfrm>
            <a:off x="2966225" y="1"/>
            <a:ext cx="7577368" cy="6555641"/>
          </a:xfrm>
          <a:prstGeom prst="rect">
            <a:avLst/>
          </a:prstGeom>
        </p:spPr>
        <p:txBody>
          <a:bodyPr wrap="square">
            <a:spAutoFit/>
          </a:bodyPr>
          <a:lstStyle/>
          <a:p>
            <a:pPr algn="ctr">
              <a:buFont typeface="Wingdings" panose="05000000000000000000" pitchFamily="2" charset="2"/>
              <a:buNone/>
              <a:defRPr/>
            </a:pPr>
            <a:endParaRPr lang="en-US" sz="2000" b="1" dirty="0"/>
          </a:p>
          <a:p>
            <a:pPr algn="ctr">
              <a:buFont typeface="Wingdings" panose="05000000000000000000" pitchFamily="2" charset="2"/>
              <a:buNone/>
              <a:defRPr/>
            </a:pPr>
            <a:r>
              <a:rPr lang="en-US" sz="2000" b="1" u="sng" dirty="0"/>
              <a:t>Protocol Submission</a:t>
            </a:r>
          </a:p>
          <a:p>
            <a:pPr algn="ctr">
              <a:buFont typeface="Wingdings" panose="05000000000000000000" pitchFamily="2" charset="2"/>
              <a:buNone/>
              <a:defRPr/>
            </a:pPr>
            <a:r>
              <a:rPr lang="en-US" sz="2000" dirty="0" smtClean="0">
                <a:hlinkClick r:id="rId4"/>
              </a:rPr>
              <a:t>Human.subjects@yale.edu</a:t>
            </a:r>
            <a:endParaRPr lang="en-US" sz="2000" dirty="0">
              <a:hlinkClick r:id="rId4"/>
            </a:endParaRPr>
          </a:p>
          <a:p>
            <a:pPr algn="ctr">
              <a:buFont typeface="Wingdings" panose="05000000000000000000" pitchFamily="2" charset="2"/>
              <a:buNone/>
              <a:defRPr/>
            </a:pPr>
            <a:r>
              <a:rPr lang="en-US" sz="2000" dirty="0"/>
              <a:t>		</a:t>
            </a:r>
          </a:p>
          <a:p>
            <a:pPr>
              <a:buFont typeface="Wingdings" panose="05000000000000000000" pitchFamily="2" charset="2"/>
              <a:buNone/>
              <a:defRPr/>
            </a:pPr>
            <a:r>
              <a:rPr lang="en-US" sz="2000" b="1" dirty="0"/>
              <a:t>      		</a:t>
            </a:r>
          </a:p>
          <a:p>
            <a:pPr>
              <a:buFont typeface="Wingdings" panose="05000000000000000000" pitchFamily="2" charset="2"/>
              <a:buNone/>
              <a:defRPr/>
            </a:pPr>
            <a:r>
              <a:rPr lang="en-US" sz="2000" b="1" dirty="0"/>
              <a:t>		</a:t>
            </a:r>
          </a:p>
          <a:p>
            <a:pPr algn="ctr">
              <a:buFont typeface="Wingdings" panose="05000000000000000000" pitchFamily="2" charset="2"/>
              <a:buNone/>
              <a:defRPr/>
            </a:pPr>
            <a:r>
              <a:rPr lang="en-US" sz="2000" b="1" u="sng" dirty="0" smtClean="0"/>
              <a:t>Regulatory Analyst</a:t>
            </a:r>
            <a:endParaRPr lang="en-US" sz="2000" b="1" u="sng" dirty="0"/>
          </a:p>
          <a:p>
            <a:pPr algn="ctr">
              <a:buFont typeface="Wingdings" panose="05000000000000000000" pitchFamily="2" charset="2"/>
              <a:buNone/>
              <a:defRPr/>
            </a:pPr>
            <a:r>
              <a:rPr lang="en-US" b="1" dirty="0" smtClean="0"/>
              <a:t>			</a:t>
            </a:r>
            <a:r>
              <a:rPr lang="en-US" sz="2000" b="1" dirty="0"/>
              <a:t>			</a:t>
            </a:r>
          </a:p>
          <a:p>
            <a:pPr>
              <a:buFont typeface="Wingdings" panose="05000000000000000000" pitchFamily="2" charset="2"/>
              <a:buNone/>
              <a:defRPr/>
            </a:pPr>
            <a:r>
              <a:rPr lang="en-US" sz="2000" b="1" dirty="0"/>
              <a:t>			</a:t>
            </a:r>
            <a:r>
              <a:rPr lang="en-US" sz="2000" b="1" dirty="0" smtClean="0"/>
              <a:t>				  </a:t>
            </a:r>
            <a:r>
              <a:rPr lang="en-US" dirty="0" smtClean="0"/>
              <a:t>Triage</a:t>
            </a:r>
            <a:endParaRPr lang="en-US" dirty="0"/>
          </a:p>
          <a:p>
            <a:pPr>
              <a:buFont typeface="Wingdings" panose="05000000000000000000" pitchFamily="2" charset="2"/>
              <a:buNone/>
              <a:defRPr/>
            </a:pPr>
            <a:endParaRPr lang="en-US" sz="2000" dirty="0"/>
          </a:p>
          <a:p>
            <a:pPr>
              <a:buFont typeface="Wingdings" panose="05000000000000000000" pitchFamily="2" charset="2"/>
              <a:buNone/>
              <a:defRPr/>
            </a:pPr>
            <a:endParaRPr lang="en-US" sz="2000" dirty="0" smtClean="0"/>
          </a:p>
          <a:p>
            <a:pPr>
              <a:buFont typeface="Wingdings" panose="05000000000000000000" pitchFamily="2" charset="2"/>
              <a:buNone/>
              <a:defRPr/>
            </a:pPr>
            <a:endParaRPr lang="en-US" sz="2000" dirty="0"/>
          </a:p>
          <a:p>
            <a:pPr>
              <a:buFont typeface="Wingdings" panose="05000000000000000000" pitchFamily="2" charset="2"/>
              <a:buNone/>
              <a:defRPr/>
            </a:pPr>
            <a:r>
              <a:rPr lang="en-US" sz="2000" dirty="0"/>
              <a:t>	</a:t>
            </a:r>
            <a:r>
              <a:rPr lang="en-US" sz="2000" dirty="0" smtClean="0"/>
              <a:t>		</a:t>
            </a:r>
            <a:r>
              <a:rPr lang="en-US" sz="2000" b="1" dirty="0" smtClean="0"/>
              <a:t>Regulatory </a:t>
            </a:r>
            <a:r>
              <a:rPr lang="en-US" sz="2000" b="1" dirty="0"/>
              <a:t>Review for Initial </a:t>
            </a:r>
            <a:r>
              <a:rPr lang="en-US" sz="2000" b="1" dirty="0" smtClean="0"/>
              <a:t>Submissions</a:t>
            </a:r>
            <a:endParaRPr lang="en-US" sz="2000" b="1" dirty="0"/>
          </a:p>
          <a:p>
            <a:pPr>
              <a:buFont typeface="Wingdings" panose="05000000000000000000" pitchFamily="2" charset="2"/>
              <a:buNone/>
              <a:defRPr/>
            </a:pPr>
            <a:r>
              <a:rPr lang="en-US" sz="2000" b="1" dirty="0"/>
              <a:t>	</a:t>
            </a:r>
            <a:endParaRPr lang="en-US" sz="2000" b="1" dirty="0" smtClean="0"/>
          </a:p>
          <a:p>
            <a:pPr>
              <a:buFont typeface="Wingdings" panose="05000000000000000000" pitchFamily="2" charset="2"/>
              <a:buNone/>
              <a:defRPr/>
            </a:pPr>
            <a:r>
              <a:rPr lang="en-US" sz="2000" b="1" dirty="0" smtClean="0"/>
              <a:t>		Expedited </a:t>
            </a:r>
            <a:r>
              <a:rPr lang="en-US" sz="2000" b="1" dirty="0"/>
              <a:t>Review       </a:t>
            </a:r>
            <a:r>
              <a:rPr lang="en-US" sz="2000" b="1" dirty="0" smtClean="0"/>
              <a:t>           </a:t>
            </a:r>
            <a:r>
              <a:rPr lang="en-US" sz="2000" b="1" dirty="0"/>
              <a:t>Full Committee</a:t>
            </a:r>
          </a:p>
          <a:p>
            <a:pPr>
              <a:buFont typeface="Wingdings" panose="05000000000000000000" pitchFamily="2" charset="2"/>
              <a:buNone/>
              <a:defRPr/>
            </a:pPr>
            <a:endParaRPr lang="en-US" sz="2000" b="1" dirty="0"/>
          </a:p>
          <a:p>
            <a:pPr algn="ctr">
              <a:buFont typeface="Wingdings" panose="05000000000000000000" pitchFamily="2" charset="2"/>
              <a:buNone/>
              <a:defRPr/>
            </a:pPr>
            <a:endParaRPr lang="en-US" sz="2000" b="1" u="sng" dirty="0" smtClean="0"/>
          </a:p>
          <a:p>
            <a:pPr algn="ctr">
              <a:buFont typeface="Wingdings" panose="05000000000000000000" pitchFamily="2" charset="2"/>
              <a:buNone/>
              <a:defRPr/>
            </a:pPr>
            <a:r>
              <a:rPr lang="en-US" sz="2000" b="1" u="sng" dirty="0" smtClean="0"/>
              <a:t>Administrative Assistant</a:t>
            </a:r>
          </a:p>
          <a:p>
            <a:pPr algn="ctr">
              <a:buFont typeface="Wingdings" panose="05000000000000000000" pitchFamily="2" charset="2"/>
              <a:buNone/>
              <a:defRPr/>
            </a:pPr>
            <a:endParaRPr lang="en-US" sz="2000" b="1" dirty="0" smtClean="0"/>
          </a:p>
          <a:p>
            <a:pPr algn="ctr">
              <a:buFont typeface="Wingdings" panose="05000000000000000000" pitchFamily="2" charset="2"/>
              <a:buNone/>
              <a:defRPr/>
            </a:pPr>
            <a:r>
              <a:rPr lang="en-US" sz="2000" b="1" dirty="0" smtClean="0"/>
              <a:t>Initial checks/Data Entry</a:t>
            </a:r>
            <a:endParaRPr lang="en-US" sz="2000" b="1" dirty="0"/>
          </a:p>
          <a:p>
            <a:pPr>
              <a:buFont typeface="Wingdings" panose="05000000000000000000" pitchFamily="2" charset="2"/>
              <a:buNone/>
              <a:defRPr/>
            </a:pPr>
            <a:endParaRPr lang="en-US" sz="2000" b="1" dirty="0"/>
          </a:p>
        </p:txBody>
      </p:sp>
      <p:cxnSp>
        <p:nvCxnSpPr>
          <p:cNvPr id="20" name="Straight Arrow Connector 19"/>
          <p:cNvCxnSpPr/>
          <p:nvPr/>
        </p:nvCxnSpPr>
        <p:spPr>
          <a:xfrm flipH="1">
            <a:off x="5767038" y="2970045"/>
            <a:ext cx="609600" cy="533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7083754" y="3000122"/>
            <a:ext cx="535782" cy="5033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01897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87431" y="552372"/>
            <a:ext cx="9692640" cy="828558"/>
          </a:xfrm>
        </p:spPr>
        <p:txBody>
          <a:bodyPr>
            <a:normAutofit/>
          </a:bodyPr>
          <a:lstStyle/>
          <a:p>
            <a:r>
              <a:rPr lang="en-US" sz="3200" b="1" dirty="0" smtClean="0"/>
              <a:t>Points to Remember about HSC process</a:t>
            </a:r>
            <a:endParaRPr lang="en-US" sz="3200" b="1" dirty="0"/>
          </a:p>
        </p:txBody>
      </p:sp>
      <p:sp>
        <p:nvSpPr>
          <p:cNvPr id="6" name="Content Placeholder 5"/>
          <p:cNvSpPr>
            <a:spLocks noGrp="1"/>
          </p:cNvSpPr>
          <p:nvPr>
            <p:ph idx="1"/>
          </p:nvPr>
        </p:nvSpPr>
        <p:spPr>
          <a:xfrm>
            <a:off x="618058" y="1800808"/>
            <a:ext cx="9263059" cy="4833257"/>
          </a:xfrm>
        </p:spPr>
        <p:txBody>
          <a:bodyPr/>
          <a:lstStyle/>
          <a:p>
            <a:r>
              <a:rPr lang="en-US" dirty="0" smtClean="0"/>
              <a:t>HSC meetings are scheduled on semester by semester basis – will be set soon and posted on the website/calendar</a:t>
            </a:r>
          </a:p>
          <a:p>
            <a:endParaRPr lang="en-US" dirty="0" smtClean="0"/>
          </a:p>
          <a:p>
            <a:r>
              <a:rPr lang="en-US" dirty="0" smtClean="0"/>
              <a:t>Some of the submission forms are different – they are posted in a different place on the HRPP website</a:t>
            </a:r>
          </a:p>
          <a:p>
            <a:endParaRPr lang="en-US" dirty="0" smtClean="0"/>
          </a:p>
          <a:p>
            <a:r>
              <a:rPr lang="en-US" dirty="0" smtClean="0"/>
              <a:t>Does not Require Submission Cover Sheet (a requirement for HIC submissions)</a:t>
            </a:r>
          </a:p>
          <a:p>
            <a:endParaRPr lang="en-US" dirty="0" smtClean="0"/>
          </a:p>
          <a:p>
            <a:endParaRPr lang="en-US" dirty="0" smtClean="0"/>
          </a:p>
          <a:p>
            <a:endParaRPr lang="en-US" dirty="0"/>
          </a:p>
        </p:txBody>
      </p:sp>
    </p:spTree>
    <p:extLst>
      <p:ext uri="{BB962C8B-B14F-4D97-AF65-F5344CB8AC3E}">
        <p14:creationId xmlns:p14="http://schemas.microsoft.com/office/powerpoint/2010/main" val="28849554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232" y="311331"/>
            <a:ext cx="9692640" cy="962297"/>
          </a:xfrm>
        </p:spPr>
        <p:txBody>
          <a:bodyPr>
            <a:normAutofit fontScale="90000"/>
          </a:bodyPr>
          <a:lstStyle/>
          <a:p>
            <a:r>
              <a:rPr lang="en-US" sz="3600" b="1" dirty="0"/>
              <a:t>To ensure a quicker review and turnaround time</a:t>
            </a:r>
            <a:r>
              <a:rPr lang="en-US" sz="3600" b="1" dirty="0" smtClean="0"/>
              <a:t>:</a:t>
            </a:r>
            <a:endParaRPr lang="en-US" dirty="0"/>
          </a:p>
        </p:txBody>
      </p:sp>
      <p:sp>
        <p:nvSpPr>
          <p:cNvPr id="3" name="Content Placeholder 2"/>
          <p:cNvSpPr>
            <a:spLocks noGrp="1"/>
          </p:cNvSpPr>
          <p:nvPr>
            <p:ph idx="1"/>
          </p:nvPr>
        </p:nvSpPr>
        <p:spPr>
          <a:xfrm>
            <a:off x="532527" y="1524000"/>
            <a:ext cx="10320529" cy="5050972"/>
          </a:xfrm>
        </p:spPr>
        <p:txBody>
          <a:bodyPr>
            <a:normAutofit/>
          </a:bodyPr>
          <a:lstStyle/>
          <a:p>
            <a:pPr lvl="0"/>
            <a:r>
              <a:rPr lang="en-US" dirty="0" smtClean="0"/>
              <a:t>Always </a:t>
            </a:r>
            <a:r>
              <a:rPr lang="en-US" dirty="0"/>
              <a:t>start with current forms on SBE Forms and Templates page</a:t>
            </a:r>
          </a:p>
          <a:p>
            <a:pPr lvl="1"/>
            <a:r>
              <a:rPr lang="en-US" dirty="0"/>
              <a:t>Protocol application or</a:t>
            </a:r>
          </a:p>
          <a:p>
            <a:pPr lvl="1"/>
            <a:r>
              <a:rPr lang="en-US" dirty="0"/>
              <a:t>Exemption application</a:t>
            </a:r>
          </a:p>
          <a:p>
            <a:pPr lvl="2"/>
            <a:r>
              <a:rPr lang="en-US" dirty="0"/>
              <a:t>Consent form or</a:t>
            </a:r>
          </a:p>
          <a:p>
            <a:pPr lvl="2"/>
            <a:r>
              <a:rPr lang="en-US" dirty="0"/>
              <a:t>Verbal consent script (mainly used for exemptions)</a:t>
            </a:r>
          </a:p>
          <a:p>
            <a:pPr lvl="0"/>
            <a:r>
              <a:rPr lang="en-US" dirty="0"/>
              <a:t>Ensure all training and COI disclosures are complete.</a:t>
            </a:r>
          </a:p>
          <a:p>
            <a:pPr lvl="1"/>
            <a:r>
              <a:rPr lang="en-US" dirty="0"/>
              <a:t>Human Subject protection training (All investigators, study personnel and faculty advisors)</a:t>
            </a:r>
          </a:p>
          <a:p>
            <a:pPr lvl="1"/>
            <a:r>
              <a:rPr lang="en-US" dirty="0"/>
              <a:t>HIPAA training if applicable (All investigators, study personnel and faculty advisors)</a:t>
            </a:r>
          </a:p>
          <a:p>
            <a:pPr lvl="1"/>
            <a:r>
              <a:rPr lang="en-US" dirty="0"/>
              <a:t>Conflict of Interest Disclosure form (PI, faculty advisor, co-investigators)</a:t>
            </a:r>
          </a:p>
          <a:p>
            <a:pPr lvl="0"/>
            <a:r>
              <a:rPr lang="en-US" dirty="0"/>
              <a:t>Ensure all documents required are completed and submitted</a:t>
            </a:r>
          </a:p>
          <a:p>
            <a:pPr lvl="1"/>
            <a:r>
              <a:rPr lang="en-US" dirty="0"/>
              <a:t> Protocol application or Exemption application</a:t>
            </a:r>
          </a:p>
          <a:p>
            <a:pPr lvl="1"/>
            <a:r>
              <a:rPr lang="en-US" dirty="0"/>
              <a:t>Consent form or verbal consent script</a:t>
            </a:r>
          </a:p>
          <a:p>
            <a:pPr lvl="1"/>
            <a:r>
              <a:rPr lang="en-US" dirty="0"/>
              <a:t>Questionnaires, surveys, assessments, interview questions, </a:t>
            </a:r>
            <a:r>
              <a:rPr lang="en-US" dirty="0" err="1"/>
              <a:t>etc</a:t>
            </a:r>
            <a:endParaRPr lang="en-US" dirty="0"/>
          </a:p>
          <a:p>
            <a:pPr lvl="1"/>
            <a:r>
              <a:rPr lang="en-US" dirty="0"/>
              <a:t>Recruitment materials (advertisements, fliers, website ad scripts)</a:t>
            </a:r>
          </a:p>
          <a:p>
            <a:endParaRPr lang="en-US" dirty="0"/>
          </a:p>
        </p:txBody>
      </p:sp>
    </p:spTree>
    <p:extLst>
      <p:ext uri="{BB962C8B-B14F-4D97-AF65-F5344CB8AC3E}">
        <p14:creationId xmlns:p14="http://schemas.microsoft.com/office/powerpoint/2010/main" val="41476151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157" y="1196184"/>
            <a:ext cx="9692640" cy="1325562"/>
          </a:xfrm>
        </p:spPr>
        <p:txBody>
          <a:bodyPr/>
          <a:lstStyle/>
          <a:p>
            <a:r>
              <a:rPr lang="en-US" dirty="0" smtClean="0"/>
              <a:t>New Location</a:t>
            </a:r>
            <a:endParaRPr lang="en-US" dirty="0"/>
          </a:p>
        </p:txBody>
      </p:sp>
      <p:sp>
        <p:nvSpPr>
          <p:cNvPr id="6" name="Content Placeholder 5"/>
          <p:cNvSpPr>
            <a:spLocks noGrp="1"/>
          </p:cNvSpPr>
          <p:nvPr>
            <p:ph idx="1"/>
          </p:nvPr>
        </p:nvSpPr>
        <p:spPr>
          <a:xfrm>
            <a:off x="4648201" y="4343400"/>
            <a:ext cx="5326596" cy="1676400"/>
          </a:xfrm>
        </p:spPr>
        <p:txBody>
          <a:bodyPr>
            <a:noAutofit/>
          </a:bodyPr>
          <a:lstStyle/>
          <a:p>
            <a:pPr marL="0" indent="0" algn="ctr">
              <a:buNone/>
            </a:pPr>
            <a:r>
              <a:rPr lang="en-US" sz="1600" dirty="0" smtClean="0"/>
              <a:t>25 Science Park</a:t>
            </a:r>
          </a:p>
          <a:p>
            <a:pPr marL="0" indent="0" algn="ctr">
              <a:buNone/>
            </a:pPr>
            <a:r>
              <a:rPr lang="en-US" sz="1600" dirty="0" smtClean="0"/>
              <a:t>3</a:t>
            </a:r>
            <a:r>
              <a:rPr lang="en-US" sz="1600" baseline="30000" dirty="0" smtClean="0"/>
              <a:t>rd</a:t>
            </a:r>
            <a:r>
              <a:rPr lang="en-US" sz="1600" dirty="0" smtClean="0"/>
              <a:t> Floor</a:t>
            </a:r>
          </a:p>
          <a:p>
            <a:pPr marL="0" indent="0" algn="ctr">
              <a:buNone/>
            </a:pPr>
            <a:r>
              <a:rPr lang="en-US" sz="1600" dirty="0" smtClean="0"/>
              <a:t>By appointment – 55 College Street or the investigator’s office</a:t>
            </a:r>
          </a:p>
          <a:p>
            <a:pPr marL="0" indent="0" algn="ctr">
              <a:buNone/>
            </a:pPr>
            <a:endParaRPr lang="en-US" sz="1600" dirty="0"/>
          </a:p>
          <a:p>
            <a:pPr marL="0" indent="0" algn="ctr">
              <a:buNone/>
            </a:pPr>
            <a:r>
              <a:rPr lang="en-US" sz="1600" dirty="0" smtClean="0"/>
              <a:t>Phone numbers remain the same!</a:t>
            </a:r>
          </a:p>
        </p:txBody>
      </p:sp>
      <p:pic>
        <p:nvPicPr>
          <p:cNvPr id="5" name="Picture 4"/>
          <p:cNvPicPr>
            <a:picLocks noChangeAspect="1"/>
          </p:cNvPicPr>
          <p:nvPr/>
        </p:nvPicPr>
        <p:blipFill>
          <a:blip r:embed="rId2"/>
          <a:stretch>
            <a:fillRect/>
          </a:stretch>
        </p:blipFill>
        <p:spPr>
          <a:xfrm>
            <a:off x="4572001" y="762001"/>
            <a:ext cx="4638155" cy="3124199"/>
          </a:xfrm>
          <a:prstGeom prst="rect">
            <a:avLst/>
          </a:prstGeom>
        </p:spPr>
      </p:pic>
    </p:spTree>
    <p:extLst>
      <p:ext uri="{BB962C8B-B14F-4D97-AF65-F5344CB8AC3E}">
        <p14:creationId xmlns:p14="http://schemas.microsoft.com/office/powerpoint/2010/main" val="32643258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stretch>
            <a:fillRect/>
          </a:stretch>
        </p:blipFill>
        <p:spPr>
          <a:xfrm>
            <a:off x="8976731" y="641195"/>
            <a:ext cx="1305801" cy="1329585"/>
          </a:xfrm>
          <a:prstGeom prst="rect">
            <a:avLst/>
          </a:prstGeom>
        </p:spPr>
      </p:pic>
      <p:sp>
        <p:nvSpPr>
          <p:cNvPr id="2" name="Text Placeholder 1"/>
          <p:cNvSpPr>
            <a:spLocks noGrp="1"/>
          </p:cNvSpPr>
          <p:nvPr>
            <p:ph type="body" sz="half" idx="2"/>
          </p:nvPr>
        </p:nvSpPr>
        <p:spPr>
          <a:xfrm>
            <a:off x="294839" y="723609"/>
            <a:ext cx="2872107" cy="4718186"/>
          </a:xfrm>
        </p:spPr>
        <p:txBody>
          <a:bodyPr>
            <a:normAutofit/>
          </a:bodyPr>
          <a:lstStyle/>
          <a:p>
            <a:r>
              <a:rPr lang="en-US" sz="3200" b="1" dirty="0"/>
              <a:t>Submissions</a:t>
            </a:r>
            <a:br>
              <a:rPr lang="en-US" sz="3200" b="1" dirty="0"/>
            </a:br>
            <a:r>
              <a:rPr lang="en-US" sz="3200" b="1" dirty="0"/>
              <a:t>via email</a:t>
            </a:r>
          </a:p>
          <a:p>
            <a:r>
              <a:rPr lang="en-US" sz="3200" b="1" dirty="0" smtClean="0"/>
              <a:t>- HIC</a:t>
            </a:r>
            <a:endParaRPr lang="en-US" sz="3200" b="1" dirty="0"/>
          </a:p>
        </p:txBody>
      </p:sp>
      <p:sp>
        <p:nvSpPr>
          <p:cNvPr id="5" name="Rectangle 4"/>
          <p:cNvSpPr/>
          <p:nvPr/>
        </p:nvSpPr>
        <p:spPr>
          <a:xfrm>
            <a:off x="2966224" y="1"/>
            <a:ext cx="7593981" cy="6832640"/>
          </a:xfrm>
          <a:prstGeom prst="rect">
            <a:avLst/>
          </a:prstGeom>
        </p:spPr>
        <p:txBody>
          <a:bodyPr wrap="square">
            <a:spAutoFit/>
          </a:bodyPr>
          <a:lstStyle/>
          <a:p>
            <a:pPr algn="ctr">
              <a:buFont typeface="Wingdings" panose="05000000000000000000" pitchFamily="2" charset="2"/>
              <a:buNone/>
              <a:defRPr/>
            </a:pPr>
            <a:endParaRPr lang="en-US" sz="2000" b="1" dirty="0"/>
          </a:p>
          <a:p>
            <a:pPr algn="ctr">
              <a:buFont typeface="Wingdings" panose="05000000000000000000" pitchFamily="2" charset="2"/>
              <a:buNone/>
              <a:defRPr/>
            </a:pPr>
            <a:r>
              <a:rPr lang="en-US" sz="2000" b="1" u="sng" dirty="0"/>
              <a:t>Protocol Submission</a:t>
            </a:r>
          </a:p>
          <a:p>
            <a:pPr algn="ctr">
              <a:buFont typeface="Wingdings" panose="05000000000000000000" pitchFamily="2" charset="2"/>
              <a:buNone/>
              <a:defRPr/>
            </a:pPr>
            <a:r>
              <a:rPr lang="en-US" sz="2000" dirty="0">
                <a:hlinkClick r:id="rId4"/>
              </a:rPr>
              <a:t>hic.submissions@yale.edu</a:t>
            </a:r>
          </a:p>
          <a:p>
            <a:pPr algn="ctr">
              <a:buFont typeface="Wingdings" panose="05000000000000000000" pitchFamily="2" charset="2"/>
              <a:buNone/>
              <a:defRPr/>
            </a:pPr>
            <a:r>
              <a:rPr lang="en-US" sz="2000" dirty="0"/>
              <a:t>		</a:t>
            </a:r>
          </a:p>
          <a:p>
            <a:pPr>
              <a:buFont typeface="Wingdings" panose="05000000000000000000" pitchFamily="2" charset="2"/>
              <a:buNone/>
              <a:defRPr/>
            </a:pPr>
            <a:r>
              <a:rPr lang="en-US" sz="2000" b="1" dirty="0"/>
              <a:t>      		</a:t>
            </a:r>
          </a:p>
          <a:p>
            <a:pPr>
              <a:buFont typeface="Wingdings" panose="05000000000000000000" pitchFamily="2" charset="2"/>
              <a:buNone/>
              <a:defRPr/>
            </a:pPr>
            <a:r>
              <a:rPr lang="en-US" sz="2000" b="1" dirty="0"/>
              <a:t>		</a:t>
            </a:r>
          </a:p>
          <a:p>
            <a:pPr algn="ctr">
              <a:buFont typeface="Wingdings" panose="05000000000000000000" pitchFamily="2" charset="2"/>
              <a:buNone/>
              <a:defRPr/>
            </a:pPr>
            <a:r>
              <a:rPr lang="en-US" sz="2000" b="1" u="sng" dirty="0"/>
              <a:t>Administrative Assistants</a:t>
            </a:r>
          </a:p>
          <a:p>
            <a:pPr algn="ctr">
              <a:buFont typeface="Wingdings" panose="05000000000000000000" pitchFamily="2" charset="2"/>
              <a:buNone/>
              <a:defRPr/>
            </a:pPr>
            <a:r>
              <a:rPr lang="en-US" b="1" dirty="0"/>
              <a:t>Initial checks/Data entry into the system</a:t>
            </a:r>
          </a:p>
          <a:p>
            <a:pPr>
              <a:buFont typeface="Wingdings" panose="05000000000000000000" pitchFamily="2" charset="2"/>
              <a:buNone/>
              <a:defRPr/>
            </a:pPr>
            <a:endParaRPr lang="en-US" sz="2000" dirty="0"/>
          </a:p>
          <a:p>
            <a:pPr>
              <a:buFont typeface="Wingdings" panose="05000000000000000000" pitchFamily="2" charset="2"/>
              <a:buNone/>
              <a:defRPr/>
            </a:pPr>
            <a:r>
              <a:rPr lang="en-US" sz="2000" b="1" dirty="0"/>
              <a:t> 			</a:t>
            </a:r>
          </a:p>
          <a:p>
            <a:pPr algn="ctr">
              <a:buFont typeface="Wingdings" panose="05000000000000000000" pitchFamily="2" charset="2"/>
              <a:buNone/>
              <a:defRPr/>
            </a:pPr>
            <a:r>
              <a:rPr lang="en-US" sz="2000" b="1" u="sng" dirty="0"/>
              <a:t>HIC Team</a:t>
            </a:r>
          </a:p>
          <a:p>
            <a:pPr>
              <a:buFont typeface="Wingdings" panose="05000000000000000000" pitchFamily="2" charset="2"/>
              <a:buNone/>
              <a:defRPr/>
            </a:pPr>
            <a:r>
              <a:rPr lang="en-US" sz="2000" b="1" dirty="0"/>
              <a:t>			</a:t>
            </a:r>
            <a:r>
              <a:rPr lang="en-US" sz="2000" b="1" dirty="0" smtClean="0"/>
              <a:t>				 </a:t>
            </a:r>
            <a:r>
              <a:rPr lang="en-US" dirty="0" smtClean="0"/>
              <a:t>Triage</a:t>
            </a:r>
            <a:endParaRPr lang="en-US" dirty="0"/>
          </a:p>
          <a:p>
            <a:pPr>
              <a:buFont typeface="Wingdings" panose="05000000000000000000" pitchFamily="2" charset="2"/>
              <a:buNone/>
              <a:defRPr/>
            </a:pPr>
            <a:endParaRPr lang="en-US" sz="2000" dirty="0"/>
          </a:p>
          <a:p>
            <a:pPr>
              <a:buFont typeface="Wingdings" panose="05000000000000000000" pitchFamily="2" charset="2"/>
              <a:buNone/>
              <a:defRPr/>
            </a:pPr>
            <a:endParaRPr lang="en-US" sz="2000" dirty="0" smtClean="0"/>
          </a:p>
          <a:p>
            <a:pPr>
              <a:buFont typeface="Wingdings" panose="05000000000000000000" pitchFamily="2" charset="2"/>
              <a:buNone/>
              <a:defRPr/>
            </a:pPr>
            <a:endParaRPr lang="en-US" sz="2000" dirty="0"/>
          </a:p>
          <a:p>
            <a:pPr>
              <a:buFont typeface="Wingdings" panose="05000000000000000000" pitchFamily="2" charset="2"/>
              <a:buNone/>
              <a:defRPr/>
            </a:pPr>
            <a:r>
              <a:rPr lang="en-US" sz="2000" dirty="0"/>
              <a:t>	</a:t>
            </a:r>
            <a:r>
              <a:rPr lang="en-US" sz="2000" dirty="0" smtClean="0"/>
              <a:t>		</a:t>
            </a:r>
            <a:r>
              <a:rPr lang="en-US" sz="2000" b="1" dirty="0" smtClean="0"/>
              <a:t>Regulatory </a:t>
            </a:r>
            <a:r>
              <a:rPr lang="en-US" sz="2000" b="1" dirty="0"/>
              <a:t>Review for Initial </a:t>
            </a:r>
            <a:r>
              <a:rPr lang="en-US" sz="2000" b="1" dirty="0" smtClean="0"/>
              <a:t>Submissions</a:t>
            </a:r>
            <a:endParaRPr lang="en-US" sz="2000" b="1" dirty="0"/>
          </a:p>
          <a:p>
            <a:pPr>
              <a:buFont typeface="Wingdings" panose="05000000000000000000" pitchFamily="2" charset="2"/>
              <a:buNone/>
              <a:defRPr/>
            </a:pPr>
            <a:r>
              <a:rPr lang="en-US" sz="2000" b="1" dirty="0"/>
              <a:t>	</a:t>
            </a:r>
            <a:endParaRPr lang="en-US" sz="2000" b="1" dirty="0" smtClean="0"/>
          </a:p>
          <a:p>
            <a:pPr>
              <a:buFont typeface="Wingdings" panose="05000000000000000000" pitchFamily="2" charset="2"/>
              <a:buNone/>
              <a:defRPr/>
            </a:pPr>
            <a:r>
              <a:rPr lang="en-US" sz="2000" b="1" dirty="0" smtClean="0"/>
              <a:t>		Expedited </a:t>
            </a:r>
            <a:r>
              <a:rPr lang="en-US" sz="2000" b="1" dirty="0"/>
              <a:t>Review       </a:t>
            </a:r>
            <a:r>
              <a:rPr lang="en-US" sz="2000" b="1" dirty="0" smtClean="0"/>
              <a:t>          </a:t>
            </a:r>
            <a:r>
              <a:rPr lang="en-US" sz="2000" b="1" dirty="0"/>
              <a:t>Full Committee</a:t>
            </a:r>
          </a:p>
          <a:p>
            <a:pPr>
              <a:buFont typeface="Wingdings" panose="05000000000000000000" pitchFamily="2" charset="2"/>
              <a:buNone/>
              <a:defRPr/>
            </a:pPr>
            <a:endParaRPr lang="en-US" sz="2000" b="1" dirty="0"/>
          </a:p>
          <a:p>
            <a:pPr>
              <a:buFont typeface="Wingdings" panose="05000000000000000000" pitchFamily="2" charset="2"/>
              <a:buNone/>
              <a:defRPr/>
            </a:pPr>
            <a:endParaRPr lang="en-US" sz="2000" b="1" dirty="0"/>
          </a:p>
          <a:p>
            <a:pPr>
              <a:buFont typeface="Wingdings" panose="05000000000000000000" pitchFamily="2" charset="2"/>
              <a:buNone/>
              <a:defRPr/>
            </a:pPr>
            <a:endParaRPr lang="en-US" sz="2000" b="1" dirty="0"/>
          </a:p>
          <a:p>
            <a:pPr>
              <a:buFont typeface="Wingdings" panose="05000000000000000000" pitchFamily="2" charset="2"/>
              <a:buNone/>
              <a:defRPr/>
            </a:pPr>
            <a:endParaRPr lang="en-US" sz="2000" b="1" dirty="0"/>
          </a:p>
        </p:txBody>
      </p:sp>
      <p:cxnSp>
        <p:nvCxnSpPr>
          <p:cNvPr id="20" name="Straight Arrow Connector 19"/>
          <p:cNvCxnSpPr/>
          <p:nvPr/>
        </p:nvCxnSpPr>
        <p:spPr>
          <a:xfrm flipH="1">
            <a:off x="5380464" y="3843453"/>
            <a:ext cx="609600" cy="533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7326351" y="3843453"/>
            <a:ext cx="535782" cy="5033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62538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4"/>
          <p:cNvSpPr>
            <a:spLocks noGrp="1" noChangeArrowheads="1"/>
          </p:cNvSpPr>
          <p:nvPr>
            <p:ph type="title"/>
          </p:nvPr>
        </p:nvSpPr>
        <p:spPr>
          <a:xfrm>
            <a:off x="691376" y="354609"/>
            <a:ext cx="9692640" cy="849723"/>
          </a:xfrm>
        </p:spPr>
        <p:txBody>
          <a:bodyPr>
            <a:normAutofit/>
          </a:bodyPr>
          <a:lstStyle/>
          <a:p>
            <a:r>
              <a:rPr lang="en-US" altLang="en-US" sz="4000" b="1" dirty="0" smtClean="0">
                <a:ln>
                  <a:noFill/>
                </a:ln>
              </a:rPr>
              <a:t>Initial Checks</a:t>
            </a:r>
          </a:p>
        </p:txBody>
      </p:sp>
      <p:sp>
        <p:nvSpPr>
          <p:cNvPr id="2053" name="Rectangle 5"/>
          <p:cNvSpPr>
            <a:spLocks noGrp="1" noChangeArrowheads="1"/>
          </p:cNvSpPr>
          <p:nvPr>
            <p:ph idx="1"/>
          </p:nvPr>
        </p:nvSpPr>
        <p:spPr>
          <a:xfrm>
            <a:off x="691376" y="1828800"/>
            <a:ext cx="10459844" cy="4351337"/>
          </a:xfrm>
        </p:spPr>
        <p:txBody>
          <a:bodyPr rtlCol="0">
            <a:normAutofit/>
          </a:bodyPr>
          <a:lstStyle/>
          <a:p>
            <a:pPr fontAlgn="auto">
              <a:lnSpc>
                <a:spcPct val="90000"/>
              </a:lnSpc>
              <a:buFont typeface="Arial"/>
              <a:buChar char="•"/>
              <a:defRPr/>
            </a:pPr>
            <a:r>
              <a:rPr lang="en-US" sz="2400" dirty="0" smtClean="0">
                <a:solidFill>
                  <a:schemeClr val="tx1">
                    <a:lumMod val="85000"/>
                    <a:lumOff val="15000"/>
                  </a:schemeClr>
                </a:solidFill>
              </a:rPr>
              <a:t>Signatures of the Principal Investigator, faculty sponsor (if needed), and the Department Chairperson</a:t>
            </a:r>
          </a:p>
          <a:p>
            <a:pPr fontAlgn="auto">
              <a:lnSpc>
                <a:spcPct val="90000"/>
              </a:lnSpc>
              <a:buFont typeface="Arial"/>
              <a:buChar char="•"/>
              <a:defRPr/>
            </a:pPr>
            <a:endParaRPr lang="en-US" sz="2400" dirty="0" smtClean="0">
              <a:solidFill>
                <a:schemeClr val="tx1">
                  <a:lumMod val="85000"/>
                  <a:lumOff val="15000"/>
                </a:schemeClr>
              </a:solidFill>
            </a:endParaRPr>
          </a:p>
          <a:p>
            <a:pPr fontAlgn="auto">
              <a:lnSpc>
                <a:spcPct val="90000"/>
              </a:lnSpc>
              <a:buFont typeface="Arial"/>
              <a:buChar char="•"/>
              <a:defRPr/>
            </a:pPr>
            <a:r>
              <a:rPr lang="en-US" sz="2400" dirty="0" smtClean="0">
                <a:solidFill>
                  <a:schemeClr val="tx1">
                    <a:lumMod val="85000"/>
                    <a:lumOff val="15000"/>
                  </a:schemeClr>
                </a:solidFill>
              </a:rPr>
              <a:t>COI and Training for the PI</a:t>
            </a:r>
          </a:p>
          <a:p>
            <a:pPr fontAlgn="auto">
              <a:lnSpc>
                <a:spcPct val="90000"/>
              </a:lnSpc>
              <a:buFont typeface="Arial"/>
              <a:buChar char="•"/>
              <a:defRPr/>
            </a:pPr>
            <a:endParaRPr lang="en-US" sz="2400" dirty="0" smtClean="0">
              <a:solidFill>
                <a:schemeClr val="tx1">
                  <a:lumMod val="85000"/>
                  <a:lumOff val="15000"/>
                </a:schemeClr>
              </a:solidFill>
            </a:endParaRPr>
          </a:p>
          <a:p>
            <a:pPr fontAlgn="auto">
              <a:lnSpc>
                <a:spcPct val="90000"/>
              </a:lnSpc>
              <a:buFont typeface="Arial"/>
              <a:buChar char="•"/>
              <a:defRPr/>
            </a:pPr>
            <a:r>
              <a:rPr lang="en-US" sz="2400" dirty="0" smtClean="0">
                <a:solidFill>
                  <a:schemeClr val="tx1">
                    <a:lumMod val="85000"/>
                    <a:lumOff val="15000"/>
                  </a:schemeClr>
                </a:solidFill>
              </a:rPr>
              <a:t>Submission cover sheet</a:t>
            </a:r>
          </a:p>
          <a:p>
            <a:pPr fontAlgn="auto">
              <a:lnSpc>
                <a:spcPct val="90000"/>
              </a:lnSpc>
              <a:buFont typeface="Arial"/>
              <a:buChar char="•"/>
              <a:defRPr/>
            </a:pPr>
            <a:endParaRPr lang="en-US" sz="2400" dirty="0">
              <a:solidFill>
                <a:schemeClr val="tx1">
                  <a:lumMod val="85000"/>
                  <a:lumOff val="15000"/>
                </a:schemeClr>
              </a:solidFill>
            </a:endParaRPr>
          </a:p>
          <a:p>
            <a:pPr fontAlgn="auto">
              <a:lnSpc>
                <a:spcPct val="90000"/>
              </a:lnSpc>
              <a:buFont typeface="Arial"/>
              <a:buChar char="•"/>
              <a:defRPr/>
            </a:pPr>
            <a:r>
              <a:rPr lang="en-US" sz="2400" dirty="0" smtClean="0">
                <a:solidFill>
                  <a:schemeClr val="tx1">
                    <a:lumMod val="85000"/>
                    <a:lumOff val="15000"/>
                  </a:schemeClr>
                </a:solidFill>
              </a:rPr>
              <a:t>Other actions pending</a:t>
            </a:r>
          </a:p>
          <a:p>
            <a:pPr fontAlgn="auto">
              <a:lnSpc>
                <a:spcPct val="90000"/>
              </a:lnSpc>
              <a:buFont typeface="Arial"/>
              <a:buChar char="•"/>
              <a:defRPr/>
            </a:pPr>
            <a:endParaRPr lang="en-US" dirty="0" smtClean="0">
              <a:solidFill>
                <a:schemeClr val="tx1">
                  <a:lumMod val="85000"/>
                  <a:lumOff val="15000"/>
                </a:schemeClr>
              </a:solidFill>
            </a:endParaRPr>
          </a:p>
        </p:txBody>
      </p:sp>
    </p:spTree>
    <p:extLst>
      <p:ext uri="{BB962C8B-B14F-4D97-AF65-F5344CB8AC3E}">
        <p14:creationId xmlns:p14="http://schemas.microsoft.com/office/powerpoint/2010/main" val="3837012104"/>
      </p:ext>
    </p:extLst>
  </p:cSld>
  <p:clrMapOvr>
    <a:masterClrMapping/>
  </p:clrMapOvr>
  <p:transition>
    <p:comb/>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891014" y="332306"/>
            <a:ext cx="9692640" cy="872025"/>
          </a:xfrm>
        </p:spPr>
        <p:txBody>
          <a:bodyPr>
            <a:normAutofit/>
          </a:bodyPr>
          <a:lstStyle/>
          <a:p>
            <a:r>
              <a:rPr lang="en-US" altLang="en-US" sz="4000" b="1" dirty="0" smtClean="0">
                <a:ln>
                  <a:noFill/>
                </a:ln>
              </a:rPr>
              <a:t>Triage</a:t>
            </a:r>
          </a:p>
        </p:txBody>
      </p:sp>
      <p:sp>
        <p:nvSpPr>
          <p:cNvPr id="30723" name="Rectangle 3"/>
          <p:cNvSpPr>
            <a:spLocks noGrp="1" noChangeArrowheads="1"/>
          </p:cNvSpPr>
          <p:nvPr>
            <p:ph idx="1"/>
          </p:nvPr>
        </p:nvSpPr>
        <p:spPr>
          <a:xfrm>
            <a:off x="891014" y="1854819"/>
            <a:ext cx="10063498" cy="4021874"/>
          </a:xfrm>
        </p:spPr>
        <p:txBody>
          <a:bodyPr>
            <a:normAutofit/>
          </a:bodyPr>
          <a:lstStyle/>
          <a:p>
            <a:pPr>
              <a:lnSpc>
                <a:spcPct val="80000"/>
              </a:lnSpc>
            </a:pPr>
            <a:r>
              <a:rPr lang="en-US" altLang="en-US" sz="2400" dirty="0">
                <a:cs typeface="Arial" panose="020B0604020202020204" pitchFamily="34" charset="0"/>
              </a:rPr>
              <a:t>This is </a:t>
            </a:r>
            <a:r>
              <a:rPr lang="en-US" altLang="en-US" sz="2400" dirty="0" smtClean="0">
                <a:cs typeface="Arial" panose="020B0604020202020204" pitchFamily="34" charset="0"/>
              </a:rPr>
              <a:t>where </a:t>
            </a:r>
            <a:r>
              <a:rPr lang="en-US" altLang="en-US" sz="2400" dirty="0">
                <a:cs typeface="Arial" panose="020B0604020202020204" pitchFamily="34" charset="0"/>
              </a:rPr>
              <a:t>the determination between Full Committee Review and Expedited Review is made.</a:t>
            </a:r>
          </a:p>
          <a:p>
            <a:pPr>
              <a:lnSpc>
                <a:spcPct val="80000"/>
              </a:lnSpc>
            </a:pPr>
            <a:endParaRPr lang="en-US" altLang="en-US" sz="2400" dirty="0">
              <a:cs typeface="Arial" panose="020B0604020202020204" pitchFamily="34" charset="0"/>
            </a:endParaRPr>
          </a:p>
          <a:p>
            <a:pPr>
              <a:lnSpc>
                <a:spcPct val="80000"/>
              </a:lnSpc>
            </a:pPr>
            <a:endParaRPr lang="en-US" altLang="en-US" sz="2400" dirty="0">
              <a:cs typeface="Arial" panose="020B0604020202020204" pitchFamily="34" charset="0"/>
            </a:endParaRPr>
          </a:p>
          <a:p>
            <a:pPr>
              <a:lnSpc>
                <a:spcPct val="80000"/>
              </a:lnSpc>
            </a:pPr>
            <a:r>
              <a:rPr lang="en-US" altLang="en-US" sz="2400" dirty="0">
                <a:cs typeface="Arial" panose="020B0604020202020204" pitchFamily="34" charset="0"/>
              </a:rPr>
              <a:t>Expedited review is determined by Federal regulations, not the HIC.</a:t>
            </a:r>
          </a:p>
        </p:txBody>
      </p:sp>
    </p:spTree>
    <p:extLst>
      <p:ext uri="{BB962C8B-B14F-4D97-AF65-F5344CB8AC3E}">
        <p14:creationId xmlns:p14="http://schemas.microsoft.com/office/powerpoint/2010/main" val="2520563901"/>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860427" y="354608"/>
            <a:ext cx="9692640" cy="950085"/>
          </a:xfrm>
        </p:spPr>
        <p:txBody>
          <a:bodyPr>
            <a:normAutofit/>
          </a:bodyPr>
          <a:lstStyle/>
          <a:p>
            <a:r>
              <a:rPr lang="en-US" altLang="en-US" sz="4000" b="1" dirty="0" smtClean="0">
                <a:ln>
                  <a:noFill/>
                </a:ln>
              </a:rPr>
              <a:t>Regulatory Review</a:t>
            </a:r>
          </a:p>
        </p:txBody>
      </p:sp>
      <p:sp>
        <p:nvSpPr>
          <p:cNvPr id="33795" name="Rectangle 3"/>
          <p:cNvSpPr>
            <a:spLocks noGrp="1" noChangeArrowheads="1"/>
          </p:cNvSpPr>
          <p:nvPr>
            <p:ph idx="1"/>
          </p:nvPr>
        </p:nvSpPr>
        <p:spPr>
          <a:xfrm>
            <a:off x="860427" y="1973765"/>
            <a:ext cx="9922801" cy="4351337"/>
          </a:xfrm>
        </p:spPr>
        <p:txBody>
          <a:bodyPr>
            <a:normAutofit/>
          </a:bodyPr>
          <a:lstStyle/>
          <a:p>
            <a:pPr>
              <a:lnSpc>
                <a:spcPct val="90000"/>
              </a:lnSpc>
            </a:pPr>
            <a:r>
              <a:rPr lang="en-US" altLang="en-US" sz="2000" dirty="0"/>
              <a:t>New protocols submitted to the HIC are assigned to a team and then to one of the team’s regulatory analysts (RA), who will review the submission for clarity, completeness, and regulatory compliance.  </a:t>
            </a:r>
          </a:p>
          <a:p>
            <a:pPr>
              <a:lnSpc>
                <a:spcPct val="90000"/>
              </a:lnSpc>
            </a:pPr>
            <a:endParaRPr lang="en-US" altLang="en-US" sz="2000" dirty="0"/>
          </a:p>
          <a:p>
            <a:pPr>
              <a:lnSpc>
                <a:spcPct val="90000"/>
              </a:lnSpc>
            </a:pPr>
            <a:r>
              <a:rPr lang="en-US" altLang="en-US" sz="2000" dirty="0"/>
              <a:t>This RA will work with the PI or research coordinator to create a version of the protocol that is ready for submission to the Full Committee or for expedited review. </a:t>
            </a:r>
          </a:p>
          <a:p>
            <a:pPr>
              <a:lnSpc>
                <a:spcPct val="90000"/>
              </a:lnSpc>
            </a:pPr>
            <a:endParaRPr lang="en-US" altLang="en-US" sz="2000" dirty="0" smtClean="0"/>
          </a:p>
          <a:p>
            <a:pPr>
              <a:lnSpc>
                <a:spcPct val="90000"/>
              </a:lnSpc>
            </a:pPr>
            <a:r>
              <a:rPr lang="en-US" altLang="en-US" sz="2000" dirty="0" smtClean="0"/>
              <a:t>Regulatory Review may take 2 to 4 weeks</a:t>
            </a:r>
            <a:endParaRPr lang="en-US" altLang="en-US" sz="2000" dirty="0"/>
          </a:p>
        </p:txBody>
      </p:sp>
    </p:spTree>
    <p:extLst>
      <p:ext uri="{BB962C8B-B14F-4D97-AF65-F5344CB8AC3E}">
        <p14:creationId xmlns:p14="http://schemas.microsoft.com/office/powerpoint/2010/main" val="3750512091"/>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oprs.usc.edu/files/2013/01/levels-of-re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077" y="193212"/>
            <a:ext cx="9386597" cy="6506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5007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5"/>
          <p:cNvSpPr>
            <a:spLocks noGrp="1" noChangeArrowheads="1"/>
          </p:cNvSpPr>
          <p:nvPr>
            <p:ph type="title"/>
          </p:nvPr>
        </p:nvSpPr>
        <p:spPr>
          <a:xfrm>
            <a:off x="557336" y="332307"/>
            <a:ext cx="9692640" cy="827420"/>
          </a:xfrm>
        </p:spPr>
        <p:txBody>
          <a:bodyPr/>
          <a:lstStyle/>
          <a:p>
            <a:r>
              <a:rPr lang="en-US" altLang="en-US" b="1" dirty="0" smtClean="0">
                <a:ln>
                  <a:noFill/>
                </a:ln>
              </a:rPr>
              <a:t>Expedited Review</a:t>
            </a:r>
          </a:p>
        </p:txBody>
      </p:sp>
      <p:sp>
        <p:nvSpPr>
          <p:cNvPr id="34819" name="Rectangle 4"/>
          <p:cNvSpPr>
            <a:spLocks noGrp="1" noChangeArrowheads="1"/>
          </p:cNvSpPr>
          <p:nvPr>
            <p:ph idx="1"/>
          </p:nvPr>
        </p:nvSpPr>
        <p:spPr>
          <a:xfrm>
            <a:off x="670856" y="1795346"/>
            <a:ext cx="9465601" cy="4694663"/>
          </a:xfrm>
        </p:spPr>
        <p:txBody>
          <a:bodyPr/>
          <a:lstStyle/>
          <a:p>
            <a:r>
              <a:rPr lang="en-US" altLang="en-US" sz="2400" dirty="0" smtClean="0"/>
              <a:t>This means that the research falls into one of the federally allowable expedited review criteria.</a:t>
            </a:r>
          </a:p>
          <a:p>
            <a:endParaRPr lang="en-US" altLang="en-US" sz="2400" dirty="0" smtClean="0"/>
          </a:p>
          <a:p>
            <a:r>
              <a:rPr lang="en-US" altLang="en-US" sz="2400" dirty="0" smtClean="0"/>
              <a:t>The protocol can be reviewed by an HIC regulatory analyst and does not have to go to full committee for review</a:t>
            </a:r>
          </a:p>
          <a:p>
            <a:endParaRPr lang="en-US" altLang="en-US" dirty="0" smtClean="0"/>
          </a:p>
        </p:txBody>
      </p:sp>
    </p:spTree>
    <p:extLst>
      <p:ext uri="{BB962C8B-B14F-4D97-AF65-F5344CB8AC3E}">
        <p14:creationId xmlns:p14="http://schemas.microsoft.com/office/powerpoint/2010/main" val="3054700824"/>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80224" y="365760"/>
            <a:ext cx="10274288" cy="816269"/>
          </a:xfrm>
        </p:spPr>
        <p:txBody>
          <a:bodyPr>
            <a:normAutofit/>
          </a:bodyPr>
          <a:lstStyle/>
          <a:p>
            <a:r>
              <a:rPr lang="en-US" altLang="en-US" sz="3200" b="1" dirty="0"/>
              <a:t>Federal Regulations regarding expedited review</a:t>
            </a:r>
          </a:p>
        </p:txBody>
      </p:sp>
      <p:sp>
        <p:nvSpPr>
          <p:cNvPr id="22531" name="Rectangle 3"/>
          <p:cNvSpPr>
            <a:spLocks noGrp="1" noChangeArrowheads="1"/>
          </p:cNvSpPr>
          <p:nvPr>
            <p:ph idx="1"/>
          </p:nvPr>
        </p:nvSpPr>
        <p:spPr>
          <a:xfrm>
            <a:off x="1261872" y="1828800"/>
            <a:ext cx="9476752" cy="4351337"/>
          </a:xfrm>
        </p:spPr>
        <p:txBody>
          <a:bodyPr rtlCol="0">
            <a:normAutofit/>
          </a:bodyPr>
          <a:lstStyle/>
          <a:p>
            <a:pPr fontAlgn="auto">
              <a:lnSpc>
                <a:spcPct val="90000"/>
              </a:lnSpc>
              <a:buFont typeface="Wingdings" panose="05000000000000000000" pitchFamily="2" charset="2"/>
              <a:buNone/>
              <a:defRPr/>
            </a:pPr>
            <a:r>
              <a:rPr lang="en-US" sz="2800" dirty="0" smtClean="0">
                <a:solidFill>
                  <a:schemeClr val="tx1">
                    <a:lumMod val="85000"/>
                    <a:lumOff val="15000"/>
                  </a:schemeClr>
                </a:solidFill>
              </a:rPr>
              <a:t>Federal </a:t>
            </a:r>
            <a:r>
              <a:rPr lang="en-US" sz="2800" dirty="0">
                <a:solidFill>
                  <a:schemeClr val="tx1">
                    <a:lumMod val="85000"/>
                    <a:lumOff val="15000"/>
                  </a:schemeClr>
                </a:solidFill>
              </a:rPr>
              <a:t>Regulations allow for expedited review when:</a:t>
            </a:r>
          </a:p>
          <a:p>
            <a:pPr fontAlgn="auto">
              <a:lnSpc>
                <a:spcPct val="90000"/>
              </a:lnSpc>
              <a:buFont typeface="Wingdings" panose="05000000000000000000" pitchFamily="2" charset="2"/>
              <a:buNone/>
              <a:defRPr/>
            </a:pPr>
            <a:endParaRPr lang="en-US" sz="2800" dirty="0">
              <a:solidFill>
                <a:schemeClr val="tx1">
                  <a:lumMod val="85000"/>
                  <a:lumOff val="15000"/>
                </a:schemeClr>
              </a:solidFill>
            </a:endParaRPr>
          </a:p>
          <a:p>
            <a:pPr fontAlgn="auto">
              <a:lnSpc>
                <a:spcPct val="90000"/>
              </a:lnSpc>
              <a:buFont typeface="Arial" panose="020B0604020202020204" pitchFamily="34" charset="0"/>
              <a:buChar char="•"/>
              <a:defRPr/>
            </a:pPr>
            <a:r>
              <a:rPr lang="en-US" sz="2400" dirty="0">
                <a:solidFill>
                  <a:schemeClr val="tx1">
                    <a:lumMod val="85000"/>
                    <a:lumOff val="15000"/>
                  </a:schemeClr>
                </a:solidFill>
              </a:rPr>
              <a:t>Research presents no more than minimal risk</a:t>
            </a:r>
          </a:p>
          <a:p>
            <a:pPr fontAlgn="auto">
              <a:lnSpc>
                <a:spcPct val="90000"/>
              </a:lnSpc>
              <a:buFont typeface="Arial" panose="020B0604020202020204" pitchFamily="34" charset="0"/>
              <a:buChar char="•"/>
              <a:defRPr/>
            </a:pPr>
            <a:r>
              <a:rPr lang="en-US" sz="2400" dirty="0">
                <a:solidFill>
                  <a:schemeClr val="tx1">
                    <a:lumMod val="85000"/>
                    <a:lumOff val="15000"/>
                  </a:schemeClr>
                </a:solidFill>
              </a:rPr>
              <a:t>The research fits specified categories</a:t>
            </a:r>
          </a:p>
          <a:p>
            <a:pPr fontAlgn="auto">
              <a:lnSpc>
                <a:spcPct val="90000"/>
              </a:lnSpc>
              <a:buFont typeface="Arial" panose="020B0604020202020204" pitchFamily="34" charset="0"/>
              <a:buChar char="•"/>
              <a:defRPr/>
            </a:pPr>
            <a:r>
              <a:rPr lang="en-US" sz="2400" dirty="0">
                <a:solidFill>
                  <a:schemeClr val="tx1">
                    <a:lumMod val="85000"/>
                    <a:lumOff val="15000"/>
                  </a:schemeClr>
                </a:solidFill>
              </a:rPr>
              <a:t>The identification of subjects (or their responses) would not place them at risk of criminal or civil liability, be damaging to their financial standing or reputation, be stigmatizing (unless there are appropriate protections in place for guarding this)</a:t>
            </a:r>
          </a:p>
          <a:p>
            <a:pPr lvl="1" fontAlgn="auto">
              <a:lnSpc>
                <a:spcPct val="90000"/>
              </a:lnSpc>
              <a:buFont typeface="Arial"/>
              <a:buChar char="•"/>
              <a:defRPr/>
            </a:pPr>
            <a:endParaRPr lang="en-US" sz="2400" dirty="0"/>
          </a:p>
        </p:txBody>
      </p:sp>
    </p:spTree>
    <p:extLst>
      <p:ext uri="{BB962C8B-B14F-4D97-AF65-F5344CB8AC3E}">
        <p14:creationId xmlns:p14="http://schemas.microsoft.com/office/powerpoint/2010/main" val="3568304002"/>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03950" y="354609"/>
            <a:ext cx="9692640" cy="738211"/>
          </a:xfrm>
        </p:spPr>
        <p:txBody>
          <a:bodyPr/>
          <a:lstStyle/>
          <a:p>
            <a:r>
              <a:rPr lang="en-US" altLang="en-US" sz="3200" b="1" dirty="0"/>
              <a:t>Expedited Review </a:t>
            </a:r>
          </a:p>
        </p:txBody>
      </p:sp>
      <p:sp>
        <p:nvSpPr>
          <p:cNvPr id="38915" name="Rectangle 3"/>
          <p:cNvSpPr>
            <a:spLocks noGrp="1" noChangeArrowheads="1"/>
          </p:cNvSpPr>
          <p:nvPr>
            <p:ph idx="1"/>
          </p:nvPr>
        </p:nvSpPr>
        <p:spPr>
          <a:xfrm>
            <a:off x="1261871" y="1828800"/>
            <a:ext cx="9320635" cy="4351337"/>
          </a:xfrm>
        </p:spPr>
        <p:txBody>
          <a:bodyPr>
            <a:normAutofit/>
          </a:bodyPr>
          <a:lstStyle/>
          <a:p>
            <a:pPr>
              <a:buFont typeface="Arial" panose="020B0604020202020204" pitchFamily="34" charset="0"/>
              <a:buChar char="•"/>
            </a:pPr>
            <a:r>
              <a:rPr lang="en-US" altLang="en-US" sz="2400" dirty="0"/>
              <a:t>When a protocol is being reviewed as “expedited”, communication between the RA and protocol correspondent is usually via e-mail or phone call. </a:t>
            </a:r>
          </a:p>
          <a:p>
            <a:pPr marL="0" indent="0">
              <a:buNone/>
            </a:pPr>
            <a:r>
              <a:rPr lang="en-US" altLang="en-US" sz="2400" dirty="0"/>
              <a:t> </a:t>
            </a:r>
          </a:p>
          <a:p>
            <a:pPr>
              <a:buFont typeface="Arial" panose="020B0604020202020204" pitchFamily="34" charset="0"/>
              <a:buChar char="•"/>
            </a:pPr>
            <a:r>
              <a:rPr lang="en-US" altLang="en-US" sz="2400" dirty="0"/>
              <a:t>This communication will notify the correspondent as to whether the protocol is approved or requires specific minor revisions.</a:t>
            </a:r>
          </a:p>
        </p:txBody>
      </p:sp>
      <p:pic>
        <p:nvPicPr>
          <p:cNvPr id="6146" name="Picture 2" descr="https://sp.yimg.com/ib/th?id=JN.bckc612cRTtVkTqZiH%2b7rA&amp;pid=15.1&amp;P=0&amp;w=300&amp;h=3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5323" y="4564710"/>
            <a:ext cx="1907183" cy="1901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7095048"/>
      </p:ext>
    </p:extLst>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592799" y="287702"/>
            <a:ext cx="9692640" cy="682455"/>
          </a:xfrm>
        </p:spPr>
        <p:txBody>
          <a:bodyPr>
            <a:normAutofit/>
          </a:bodyPr>
          <a:lstStyle/>
          <a:p>
            <a:r>
              <a:rPr lang="en-US" altLang="en-US" sz="3600" b="1" dirty="0" smtClean="0">
                <a:ln>
                  <a:noFill/>
                </a:ln>
              </a:rPr>
              <a:t>Full Committee Meeting</a:t>
            </a:r>
          </a:p>
        </p:txBody>
      </p:sp>
      <p:sp>
        <p:nvSpPr>
          <p:cNvPr id="57347" name="Rectangle 3"/>
          <p:cNvSpPr>
            <a:spLocks noGrp="1" noChangeArrowheads="1"/>
          </p:cNvSpPr>
          <p:nvPr>
            <p:ph idx="1"/>
          </p:nvPr>
        </p:nvSpPr>
        <p:spPr>
          <a:xfrm>
            <a:off x="1261872" y="1572322"/>
            <a:ext cx="9811289" cy="5148407"/>
          </a:xfrm>
        </p:spPr>
        <p:txBody>
          <a:bodyPr rtlCol="0">
            <a:normAutofit/>
          </a:bodyPr>
          <a:lstStyle/>
          <a:p>
            <a:pPr fontAlgn="auto">
              <a:lnSpc>
                <a:spcPct val="80000"/>
              </a:lnSpc>
              <a:buFont typeface="Arial"/>
              <a:buChar char="•"/>
              <a:defRPr/>
            </a:pPr>
            <a:r>
              <a:rPr lang="en-US" sz="2400" dirty="0">
                <a:solidFill>
                  <a:schemeClr val="tx1">
                    <a:lumMod val="85000"/>
                    <a:lumOff val="15000"/>
                  </a:schemeClr>
                </a:solidFill>
              </a:rPr>
              <a:t>Committees meet every Wednesday of the month -three evenings and one </a:t>
            </a:r>
            <a:r>
              <a:rPr lang="en-US" sz="2400" dirty="0" smtClean="0">
                <a:solidFill>
                  <a:schemeClr val="tx1">
                    <a:lumMod val="85000"/>
                    <a:lumOff val="15000"/>
                  </a:schemeClr>
                </a:solidFill>
              </a:rPr>
              <a:t>afternoon- </a:t>
            </a:r>
            <a:r>
              <a:rPr lang="en-US" sz="2400" dirty="0">
                <a:solidFill>
                  <a:schemeClr val="tx1">
                    <a:lumMod val="85000"/>
                    <a:lumOff val="15000"/>
                  </a:schemeClr>
                </a:solidFill>
              </a:rPr>
              <a:t>and HIC I also meets one Friday morning per month</a:t>
            </a:r>
            <a:r>
              <a:rPr lang="en-US" sz="2400" dirty="0" smtClean="0">
                <a:solidFill>
                  <a:schemeClr val="tx1">
                    <a:lumMod val="85000"/>
                    <a:lumOff val="15000"/>
                  </a:schemeClr>
                </a:solidFill>
              </a:rPr>
              <a:t>.</a:t>
            </a:r>
          </a:p>
          <a:p>
            <a:pPr fontAlgn="auto">
              <a:lnSpc>
                <a:spcPct val="80000"/>
              </a:lnSpc>
              <a:buFont typeface="Arial"/>
              <a:buChar char="•"/>
              <a:defRPr/>
            </a:pPr>
            <a:endParaRPr lang="en-US" sz="2400" dirty="0">
              <a:solidFill>
                <a:schemeClr val="tx1">
                  <a:lumMod val="85000"/>
                  <a:lumOff val="15000"/>
                </a:schemeClr>
              </a:solidFill>
            </a:endParaRPr>
          </a:p>
          <a:p>
            <a:pPr fontAlgn="auto">
              <a:lnSpc>
                <a:spcPct val="80000"/>
              </a:lnSpc>
              <a:buFont typeface="Arial"/>
              <a:buChar char="•"/>
              <a:defRPr/>
            </a:pPr>
            <a:r>
              <a:rPr lang="en-US" sz="2400" dirty="0">
                <a:solidFill>
                  <a:schemeClr val="tx1">
                    <a:lumMod val="85000"/>
                    <a:lumOff val="15000"/>
                  </a:schemeClr>
                </a:solidFill>
              </a:rPr>
              <a:t>Each protocol is discussed and voted on</a:t>
            </a:r>
            <a:r>
              <a:rPr lang="en-US" sz="2400" dirty="0" smtClean="0">
                <a:solidFill>
                  <a:schemeClr val="tx1">
                    <a:lumMod val="85000"/>
                    <a:lumOff val="15000"/>
                  </a:schemeClr>
                </a:solidFill>
              </a:rPr>
              <a:t>.</a:t>
            </a:r>
          </a:p>
          <a:p>
            <a:pPr fontAlgn="auto">
              <a:lnSpc>
                <a:spcPct val="80000"/>
              </a:lnSpc>
              <a:buFont typeface="Arial"/>
              <a:buChar char="•"/>
              <a:defRPr/>
            </a:pPr>
            <a:endParaRPr lang="en-US" sz="2400" dirty="0">
              <a:solidFill>
                <a:schemeClr val="tx1">
                  <a:lumMod val="85000"/>
                  <a:lumOff val="15000"/>
                </a:schemeClr>
              </a:solidFill>
            </a:endParaRPr>
          </a:p>
          <a:p>
            <a:pPr fontAlgn="auto">
              <a:lnSpc>
                <a:spcPct val="80000"/>
              </a:lnSpc>
              <a:buFont typeface="Arial"/>
              <a:buChar char="•"/>
              <a:defRPr/>
            </a:pPr>
            <a:r>
              <a:rPr lang="en-US" sz="2400" dirty="0">
                <a:solidFill>
                  <a:schemeClr val="tx1">
                    <a:lumMod val="85000"/>
                    <a:lumOff val="15000"/>
                  </a:schemeClr>
                </a:solidFill>
              </a:rPr>
              <a:t>Any revisions requested are conveyed to the PI via letter, usually within 2 days of the </a:t>
            </a:r>
            <a:r>
              <a:rPr lang="en-US" sz="2400" dirty="0" smtClean="0">
                <a:solidFill>
                  <a:schemeClr val="tx1">
                    <a:lumMod val="85000"/>
                    <a:lumOff val="15000"/>
                  </a:schemeClr>
                </a:solidFill>
              </a:rPr>
              <a:t>meeting</a:t>
            </a:r>
          </a:p>
          <a:p>
            <a:pPr fontAlgn="auto">
              <a:lnSpc>
                <a:spcPct val="80000"/>
              </a:lnSpc>
              <a:buFont typeface="Arial"/>
              <a:buChar char="•"/>
              <a:defRPr/>
            </a:pPr>
            <a:endParaRPr lang="en-US" sz="2400" dirty="0">
              <a:solidFill>
                <a:schemeClr val="tx1">
                  <a:lumMod val="85000"/>
                  <a:lumOff val="15000"/>
                </a:schemeClr>
              </a:solidFill>
            </a:endParaRPr>
          </a:p>
          <a:p>
            <a:pPr fontAlgn="auto">
              <a:lnSpc>
                <a:spcPct val="80000"/>
              </a:lnSpc>
              <a:buFont typeface="Arial"/>
              <a:buChar char="•"/>
              <a:defRPr/>
            </a:pPr>
            <a:r>
              <a:rPr lang="en-US" sz="2400" dirty="0">
                <a:solidFill>
                  <a:schemeClr val="tx1">
                    <a:lumMod val="85000"/>
                    <a:lumOff val="15000"/>
                  </a:schemeClr>
                </a:solidFill>
              </a:rPr>
              <a:t>Approvals are also typically ready within 2 days with all the appropriate documents validated.</a:t>
            </a:r>
          </a:p>
        </p:txBody>
      </p:sp>
      <p:pic>
        <p:nvPicPr>
          <p:cNvPr id="4" name="Picture 5" descr="C:\Users\mml37\AppData\Local\Microsoft\Windows\Temporary Internet Files\Content.IE5\ZK2FIQAT\MC900442134[1].pn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17427" y="6119490"/>
            <a:ext cx="742682" cy="73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3320287"/>
      </p:ext>
    </p:extLst>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1261872" y="555331"/>
            <a:ext cx="9692640" cy="760513"/>
          </a:xfrm>
        </p:spPr>
        <p:txBody>
          <a:bodyPr>
            <a:normAutofit/>
          </a:bodyPr>
          <a:lstStyle/>
          <a:p>
            <a:r>
              <a:rPr lang="en-US" altLang="en-US" sz="4000" b="1" dirty="0" smtClean="0">
                <a:ln>
                  <a:noFill/>
                </a:ln>
              </a:rPr>
              <a:t>What the Committee Can Do</a:t>
            </a:r>
          </a:p>
        </p:txBody>
      </p:sp>
      <p:sp>
        <p:nvSpPr>
          <p:cNvPr id="45059" name="Content Placeholder 2"/>
          <p:cNvSpPr>
            <a:spLocks noGrp="1"/>
          </p:cNvSpPr>
          <p:nvPr>
            <p:ph idx="1"/>
          </p:nvPr>
        </p:nvSpPr>
        <p:spPr>
          <a:xfrm>
            <a:off x="627391" y="1642188"/>
            <a:ext cx="8595360" cy="4351337"/>
          </a:xfrm>
        </p:spPr>
        <p:txBody>
          <a:bodyPr>
            <a:normAutofit/>
          </a:bodyPr>
          <a:lstStyle/>
          <a:p>
            <a:r>
              <a:rPr lang="en-US" altLang="en-US" sz="3200" dirty="0" smtClean="0"/>
              <a:t>Approve the study for a period no longer than a year</a:t>
            </a:r>
          </a:p>
          <a:p>
            <a:endParaRPr lang="en-US" altLang="en-US" sz="3200" dirty="0" smtClean="0"/>
          </a:p>
          <a:p>
            <a:r>
              <a:rPr lang="en-US" altLang="en-US" sz="3200" dirty="0" smtClean="0"/>
              <a:t>Ask for Specific Minor Revisions</a:t>
            </a:r>
          </a:p>
          <a:p>
            <a:endParaRPr lang="en-US" altLang="en-US" sz="3200" dirty="0" smtClean="0"/>
          </a:p>
          <a:p>
            <a:r>
              <a:rPr lang="en-US" altLang="en-US" sz="3200" dirty="0" smtClean="0"/>
              <a:t>Ask for Substantive Revisions (Deferral)</a:t>
            </a:r>
          </a:p>
        </p:txBody>
      </p:sp>
      <p:pic>
        <p:nvPicPr>
          <p:cNvPr id="7170" name="Picture 2" descr="http://clinicaldepartments.musc.edu/sebin/y/f/meeting.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0146" y="2580878"/>
            <a:ext cx="2626802" cy="1970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1812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006081" y="-118458"/>
            <a:ext cx="8692490" cy="6830684"/>
          </a:xfrm>
          <a:prstGeom prst="rect">
            <a:avLst/>
          </a:prstGeom>
          <a:effectLst>
            <a:outerShdw blurRad="50800" dist="50800" dir="5400000" algn="ctr" rotWithShape="0">
              <a:srgbClr val="000000">
                <a:alpha val="0"/>
              </a:srgbClr>
            </a:outerShdw>
          </a:effectLst>
        </p:spPr>
      </p:pic>
      <p:sp>
        <p:nvSpPr>
          <p:cNvPr id="5" name="TextBox 4"/>
          <p:cNvSpPr txBox="1"/>
          <p:nvPr/>
        </p:nvSpPr>
        <p:spPr>
          <a:xfrm>
            <a:off x="4710177" y="1588443"/>
            <a:ext cx="3429000" cy="584775"/>
          </a:xfrm>
          <a:prstGeom prst="rect">
            <a:avLst/>
          </a:prstGeom>
          <a:noFill/>
        </p:spPr>
        <p:txBody>
          <a:bodyPr>
            <a:spAutoFit/>
          </a:bodyPr>
          <a:lstStyle/>
          <a:p>
            <a:pPr algn="ctr">
              <a:defRPr/>
            </a:pPr>
            <a:r>
              <a:rPr lang="en-US" sz="1600" b="1" dirty="0"/>
              <a:t>Yale Human Research Protection Program (HRPP)</a:t>
            </a:r>
          </a:p>
        </p:txBody>
      </p:sp>
      <p:sp>
        <p:nvSpPr>
          <p:cNvPr id="6" name="Rectangle 5"/>
          <p:cNvSpPr/>
          <p:nvPr/>
        </p:nvSpPr>
        <p:spPr>
          <a:xfrm>
            <a:off x="3534008" y="2639715"/>
            <a:ext cx="5693968" cy="2723823"/>
          </a:xfrm>
          <a:prstGeom prst="rect">
            <a:avLst/>
          </a:prstGeom>
        </p:spPr>
        <p:txBody>
          <a:bodyPr wrap="square">
            <a:spAutoFit/>
          </a:bodyPr>
          <a:lstStyle/>
          <a:p>
            <a:pPr marL="0" lvl="4" algn="ctr">
              <a:defRPr/>
            </a:pPr>
            <a:endParaRPr lang="en-US" sz="1100" b="1" dirty="0"/>
          </a:p>
          <a:p>
            <a:pPr marL="0" lvl="4" algn="ctr">
              <a:defRPr/>
            </a:pPr>
            <a:endParaRPr lang="en-US" sz="1100" b="1" dirty="0"/>
          </a:p>
          <a:p>
            <a:pPr marL="0" lvl="4">
              <a:defRPr/>
            </a:pPr>
            <a:r>
              <a:rPr lang="en-US" sz="1100" b="1" dirty="0"/>
              <a:t>	</a:t>
            </a:r>
            <a:r>
              <a:rPr lang="en-US" sz="1100" b="1" dirty="0" smtClean="0"/>
              <a:t>				</a:t>
            </a:r>
            <a:endParaRPr lang="en-US" sz="1200" b="1" dirty="0"/>
          </a:p>
          <a:p>
            <a:pPr marL="0" lvl="4">
              <a:defRPr/>
            </a:pPr>
            <a:endParaRPr lang="en-US" sz="1200" b="1" dirty="0"/>
          </a:p>
          <a:p>
            <a:pPr marL="0" lvl="4">
              <a:defRPr/>
            </a:pPr>
            <a:endParaRPr lang="en-US" sz="1200" b="1" dirty="0"/>
          </a:p>
          <a:p>
            <a:pPr marL="0" lvl="4">
              <a:defRPr/>
            </a:pPr>
            <a:endParaRPr lang="en-US" sz="1200" b="1" dirty="0"/>
          </a:p>
          <a:p>
            <a:pPr>
              <a:defRPr/>
            </a:pPr>
            <a:r>
              <a:rPr lang="en-US" sz="1200" b="1" dirty="0">
                <a:solidFill>
                  <a:schemeClr val="accent2">
                    <a:lumMod val="50000"/>
                  </a:schemeClr>
                </a:solidFill>
              </a:rPr>
              <a:t>Social, Behavioral, Educational 	                Biomedical</a:t>
            </a:r>
          </a:p>
          <a:p>
            <a:pPr>
              <a:defRPr/>
            </a:pPr>
            <a:r>
              <a:rPr lang="en-US" sz="1200" b="1" dirty="0">
                <a:solidFill>
                  <a:schemeClr val="accent2">
                    <a:lumMod val="50000"/>
                  </a:schemeClr>
                </a:solidFill>
              </a:rPr>
              <a:t>(Human Subjects Committee)           </a:t>
            </a:r>
            <a:r>
              <a:rPr lang="en-US" sz="1100" b="1" dirty="0" smtClean="0">
                <a:solidFill>
                  <a:schemeClr val="accent2">
                    <a:lumMod val="50000"/>
                  </a:schemeClr>
                </a:solidFill>
              </a:rPr>
              <a:t>(</a:t>
            </a:r>
            <a:r>
              <a:rPr lang="en-US" sz="1100" b="1" dirty="0">
                <a:solidFill>
                  <a:schemeClr val="accent2">
                    <a:lumMod val="50000"/>
                  </a:schemeClr>
                </a:solidFill>
              </a:rPr>
              <a:t>Human </a:t>
            </a:r>
            <a:r>
              <a:rPr lang="en-US" sz="1100" b="1" dirty="0" smtClean="0">
                <a:solidFill>
                  <a:schemeClr val="accent2">
                    <a:lumMod val="50000"/>
                  </a:schemeClr>
                </a:solidFill>
              </a:rPr>
              <a:t>Investigation Committee</a:t>
            </a:r>
            <a:r>
              <a:rPr lang="en-US" sz="1100" b="1" dirty="0">
                <a:solidFill>
                  <a:schemeClr val="accent2">
                    <a:lumMod val="50000"/>
                  </a:schemeClr>
                </a:solidFill>
              </a:rPr>
              <a:t>)</a:t>
            </a:r>
          </a:p>
          <a:p>
            <a:pPr>
              <a:defRPr/>
            </a:pPr>
            <a:endParaRPr lang="en-US" sz="1200" b="1" dirty="0"/>
          </a:p>
          <a:p>
            <a:pPr>
              <a:defRPr/>
            </a:pPr>
            <a:r>
              <a:rPr lang="en-US" sz="1200" b="1" dirty="0"/>
              <a:t>       HSC                                     </a:t>
            </a:r>
            <a:r>
              <a:rPr lang="en-US" sz="1200" b="1" dirty="0" smtClean="0"/>
              <a:t>HIC </a:t>
            </a:r>
            <a:r>
              <a:rPr lang="en-US" sz="1200" b="1" dirty="0"/>
              <a:t>I/</a:t>
            </a:r>
            <a:r>
              <a:rPr lang="en-US" sz="1200" b="1" dirty="0" err="1"/>
              <a:t>Ia</a:t>
            </a:r>
            <a:r>
              <a:rPr lang="en-US" sz="1200" b="1" dirty="0"/>
              <a:t>      HIC II      HIC III    HIC IV</a:t>
            </a:r>
          </a:p>
          <a:p>
            <a:pPr>
              <a:defRPr/>
            </a:pPr>
            <a:endParaRPr lang="en-US" sz="1200" b="1" dirty="0"/>
          </a:p>
          <a:p>
            <a:pPr>
              <a:defRPr/>
            </a:pPr>
            <a:endParaRPr lang="en-US" sz="1200" b="1" dirty="0"/>
          </a:p>
          <a:p>
            <a:pPr>
              <a:defRPr/>
            </a:pPr>
            <a:r>
              <a:rPr lang="en-US" sz="1200" b="1" dirty="0"/>
              <a:t>      3xRA                                           3xRA          2xRA          </a:t>
            </a:r>
            <a:r>
              <a:rPr lang="en-US" sz="1200" b="1" dirty="0" err="1"/>
              <a:t>2xRA</a:t>
            </a:r>
            <a:r>
              <a:rPr lang="en-US" sz="1200" b="1" dirty="0"/>
              <a:t>       </a:t>
            </a:r>
            <a:r>
              <a:rPr lang="en-US" sz="1200" b="1" dirty="0" err="1"/>
              <a:t>2xRA</a:t>
            </a:r>
            <a:endParaRPr lang="en-US" sz="1200" b="1" dirty="0"/>
          </a:p>
          <a:p>
            <a:pPr>
              <a:defRPr/>
            </a:pPr>
            <a:endParaRPr lang="en-US" b="1" dirty="0"/>
          </a:p>
        </p:txBody>
      </p:sp>
      <p:cxnSp>
        <p:nvCxnSpPr>
          <p:cNvPr id="19461" name="Straight Arrow Connector 7"/>
          <p:cNvCxnSpPr>
            <a:cxnSpLocks noChangeShapeType="1"/>
          </p:cNvCxnSpPr>
          <p:nvPr/>
        </p:nvCxnSpPr>
        <p:spPr bwMode="auto">
          <a:xfrm flipH="1">
            <a:off x="4818009" y="2839684"/>
            <a:ext cx="838200" cy="457200"/>
          </a:xfrm>
          <a:prstGeom prst="straightConnector1">
            <a:avLst/>
          </a:prstGeom>
          <a:noFill/>
          <a:ln w="9525" algn="ctr">
            <a:solidFill>
              <a:schemeClr val="tx1"/>
            </a:solidFill>
            <a:round/>
            <a:headEnd/>
            <a:tailEnd type="triangle" w="med" len="med"/>
          </a:ln>
        </p:spPr>
      </p:cxnSp>
      <p:cxnSp>
        <p:nvCxnSpPr>
          <p:cNvPr id="19462" name="Straight Arrow Connector 9"/>
          <p:cNvCxnSpPr>
            <a:cxnSpLocks noChangeShapeType="1"/>
          </p:cNvCxnSpPr>
          <p:nvPr/>
        </p:nvCxnSpPr>
        <p:spPr bwMode="auto">
          <a:xfrm>
            <a:off x="6080324" y="2824381"/>
            <a:ext cx="781050" cy="447675"/>
          </a:xfrm>
          <a:prstGeom prst="straightConnector1">
            <a:avLst/>
          </a:prstGeom>
          <a:noFill/>
          <a:ln w="9525" algn="ctr">
            <a:solidFill>
              <a:schemeClr val="tx1"/>
            </a:solidFill>
            <a:round/>
            <a:headEnd/>
            <a:tailEnd type="triangle" w="med" len="med"/>
          </a:ln>
        </p:spPr>
      </p:cxnSp>
      <p:sp>
        <p:nvSpPr>
          <p:cNvPr id="13" name="Rectangle 12"/>
          <p:cNvSpPr/>
          <p:nvPr/>
        </p:nvSpPr>
        <p:spPr bwMode="auto">
          <a:xfrm>
            <a:off x="489857" y="5735280"/>
            <a:ext cx="2590800" cy="39528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a:defRPr/>
            </a:pPr>
            <a:r>
              <a:rPr lang="en-US" dirty="0"/>
              <a:t>RA – Regulatory Analyst</a:t>
            </a:r>
          </a:p>
        </p:txBody>
      </p:sp>
      <p:sp>
        <p:nvSpPr>
          <p:cNvPr id="2" name="TextBox 1"/>
          <p:cNvSpPr txBox="1"/>
          <p:nvPr/>
        </p:nvSpPr>
        <p:spPr>
          <a:xfrm>
            <a:off x="3534007" y="2455049"/>
            <a:ext cx="1565469" cy="369332"/>
          </a:xfrm>
          <a:prstGeom prst="rect">
            <a:avLst/>
          </a:prstGeom>
          <a:noFill/>
        </p:spPr>
        <p:txBody>
          <a:bodyPr wrap="square" rtlCol="0">
            <a:spAutoFit/>
          </a:bodyPr>
          <a:lstStyle/>
          <a:p>
            <a:r>
              <a:rPr lang="en-US" dirty="0" smtClean="0">
                <a:solidFill>
                  <a:srgbClr val="FF0000"/>
                </a:solidFill>
              </a:rPr>
              <a:t>Compliance</a:t>
            </a:r>
            <a:endParaRPr lang="en-US" dirty="0">
              <a:solidFill>
                <a:srgbClr val="FF0000"/>
              </a:solidFill>
            </a:endParaRPr>
          </a:p>
        </p:txBody>
      </p:sp>
      <p:sp>
        <p:nvSpPr>
          <p:cNvPr id="3" name="TextBox 2"/>
          <p:cNvSpPr txBox="1"/>
          <p:nvPr/>
        </p:nvSpPr>
        <p:spPr>
          <a:xfrm>
            <a:off x="5523591" y="2422601"/>
            <a:ext cx="1040493" cy="369332"/>
          </a:xfrm>
          <a:prstGeom prst="rect">
            <a:avLst/>
          </a:prstGeom>
          <a:noFill/>
        </p:spPr>
        <p:txBody>
          <a:bodyPr wrap="square" rtlCol="0">
            <a:spAutoFit/>
          </a:bodyPr>
          <a:lstStyle/>
          <a:p>
            <a:r>
              <a:rPr lang="en-US" dirty="0" smtClean="0">
                <a:solidFill>
                  <a:srgbClr val="FF0000"/>
                </a:solidFill>
              </a:rPr>
              <a:t>IRB</a:t>
            </a:r>
            <a:endParaRPr lang="en-US" dirty="0">
              <a:solidFill>
                <a:srgbClr val="FF0000"/>
              </a:solidFill>
            </a:endParaRPr>
          </a:p>
        </p:txBody>
      </p:sp>
      <p:sp>
        <p:nvSpPr>
          <p:cNvPr id="7" name="TextBox 6"/>
          <p:cNvSpPr txBox="1"/>
          <p:nvPr/>
        </p:nvSpPr>
        <p:spPr>
          <a:xfrm>
            <a:off x="8055610" y="2395812"/>
            <a:ext cx="1607052" cy="369332"/>
          </a:xfrm>
          <a:prstGeom prst="rect">
            <a:avLst/>
          </a:prstGeom>
          <a:noFill/>
        </p:spPr>
        <p:txBody>
          <a:bodyPr wrap="square" rtlCol="0">
            <a:spAutoFit/>
          </a:bodyPr>
          <a:lstStyle/>
          <a:p>
            <a:r>
              <a:rPr lang="en-US" dirty="0" smtClean="0">
                <a:solidFill>
                  <a:srgbClr val="FF0000"/>
                </a:solidFill>
              </a:rPr>
              <a:t>Education</a:t>
            </a:r>
            <a:endParaRPr lang="en-US" dirty="0">
              <a:solidFill>
                <a:srgbClr val="FF0000"/>
              </a:solidFill>
            </a:endParaRPr>
          </a:p>
        </p:txBody>
      </p:sp>
      <p:sp>
        <p:nvSpPr>
          <p:cNvPr id="12" name="TextBox 11"/>
          <p:cNvSpPr txBox="1"/>
          <p:nvPr/>
        </p:nvSpPr>
        <p:spPr>
          <a:xfrm>
            <a:off x="6789431" y="2394117"/>
            <a:ext cx="1607052" cy="369332"/>
          </a:xfrm>
          <a:prstGeom prst="rect">
            <a:avLst/>
          </a:prstGeom>
          <a:noFill/>
        </p:spPr>
        <p:txBody>
          <a:bodyPr wrap="square" rtlCol="0">
            <a:spAutoFit/>
          </a:bodyPr>
          <a:lstStyle/>
          <a:p>
            <a:r>
              <a:rPr lang="en-US" dirty="0" smtClean="0">
                <a:solidFill>
                  <a:srgbClr val="FF0000"/>
                </a:solidFill>
              </a:rPr>
              <a:t>Billing</a:t>
            </a:r>
            <a:endParaRPr lang="en-US" dirty="0">
              <a:solidFill>
                <a:srgbClr val="FF0000"/>
              </a:solidFill>
            </a:endParaRPr>
          </a:p>
        </p:txBody>
      </p:sp>
    </p:spTree>
    <p:extLst>
      <p:ext uri="{BB962C8B-B14F-4D97-AF65-F5344CB8AC3E}">
        <p14:creationId xmlns:p14="http://schemas.microsoft.com/office/powerpoint/2010/main" val="2144326883"/>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745" y="272454"/>
            <a:ext cx="9692640" cy="1080485"/>
          </a:xfrm>
        </p:spPr>
        <p:txBody>
          <a:bodyPr/>
          <a:lstStyle/>
          <a:p>
            <a:r>
              <a:rPr lang="en-US" b="1" dirty="0" smtClean="0"/>
              <a:t>Changes</a:t>
            </a:r>
            <a:endParaRPr lang="en-US" b="1" dirty="0"/>
          </a:p>
        </p:txBody>
      </p:sp>
      <p:sp>
        <p:nvSpPr>
          <p:cNvPr id="3" name="Content Placeholder 2"/>
          <p:cNvSpPr>
            <a:spLocks noGrp="1"/>
          </p:cNvSpPr>
          <p:nvPr>
            <p:ph idx="1"/>
          </p:nvPr>
        </p:nvSpPr>
        <p:spPr>
          <a:xfrm>
            <a:off x="552745" y="1606547"/>
            <a:ext cx="8595360" cy="4351337"/>
          </a:xfrm>
        </p:spPr>
        <p:txBody>
          <a:bodyPr>
            <a:normAutofit fontScale="77500" lnSpcReduction="20000"/>
          </a:bodyPr>
          <a:lstStyle/>
          <a:p>
            <a:r>
              <a:rPr lang="en-US" sz="2800" dirty="0" smtClean="0"/>
              <a:t>If during the course of the study you realize a change is needed, you have to submit an AMENDMENT for review and approval</a:t>
            </a:r>
          </a:p>
          <a:p>
            <a:endParaRPr lang="en-US" sz="2800" dirty="0" smtClean="0"/>
          </a:p>
          <a:p>
            <a:r>
              <a:rPr lang="en-US" sz="2800" b="1" u="sng" dirty="0" smtClean="0"/>
              <a:t>Do not implement changes without the IRB approval</a:t>
            </a:r>
          </a:p>
          <a:p>
            <a:endParaRPr lang="en-US" sz="2800" dirty="0"/>
          </a:p>
          <a:p>
            <a:r>
              <a:rPr lang="en-US" sz="2800" dirty="0" smtClean="0"/>
              <a:t>Changes which do NOT affect the exemption status you were granted do not have to be formally reviewed by the IRB prior to implementation. You  can make and implement the changes and submit a revised exemption application to the IRB so that we have the most recent version of the study on file.</a:t>
            </a:r>
            <a:endParaRPr lang="en-US" dirty="0"/>
          </a:p>
        </p:txBody>
      </p:sp>
      <p:pic>
        <p:nvPicPr>
          <p:cNvPr id="8200" name="Picture 8" descr="http://joycarol.com/blog/wp-content/uploads/2014/02/change-roadsig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8845" y="5011113"/>
            <a:ext cx="2463408" cy="1637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44998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25" y="354609"/>
            <a:ext cx="9692640" cy="760513"/>
          </a:xfrm>
        </p:spPr>
        <p:txBody>
          <a:bodyPr>
            <a:normAutofit/>
          </a:bodyPr>
          <a:lstStyle/>
          <a:p>
            <a:r>
              <a:rPr lang="en-US" sz="4000" b="1" dirty="0" smtClean="0"/>
              <a:t>When things go wrong</a:t>
            </a:r>
            <a:endParaRPr lang="en-US" sz="4000" b="1" dirty="0"/>
          </a:p>
        </p:txBody>
      </p:sp>
      <p:sp>
        <p:nvSpPr>
          <p:cNvPr id="3" name="Content Placeholder 2"/>
          <p:cNvSpPr>
            <a:spLocks noGrp="1"/>
          </p:cNvSpPr>
          <p:nvPr>
            <p:ph idx="1"/>
          </p:nvPr>
        </p:nvSpPr>
        <p:spPr>
          <a:xfrm>
            <a:off x="1261872" y="1399367"/>
            <a:ext cx="9688626" cy="5120640"/>
          </a:xfrm>
        </p:spPr>
        <p:txBody>
          <a:bodyPr>
            <a:normAutofit/>
          </a:bodyPr>
          <a:lstStyle/>
          <a:p>
            <a:r>
              <a:rPr lang="en-US" sz="2800" dirty="0" smtClean="0"/>
              <a:t>Contact your IRB Regulatory Analyst</a:t>
            </a:r>
          </a:p>
          <a:p>
            <a:endParaRPr lang="en-US" sz="2800" dirty="0" smtClean="0"/>
          </a:p>
          <a:p>
            <a:r>
              <a:rPr lang="en-US" sz="2800" dirty="0" smtClean="0"/>
              <a:t>Certain unanticipated problems have to be reported right away (e.g., stolen computer with sensitive data)</a:t>
            </a:r>
          </a:p>
          <a:p>
            <a:endParaRPr lang="en-US" sz="2800" dirty="0" smtClean="0"/>
          </a:p>
          <a:p>
            <a:r>
              <a:rPr lang="en-US" sz="2800" dirty="0" smtClean="0"/>
              <a:t>Minor deviations may wait till annual review (e.g., a participant missed an appointment and did two interviews on the same day even though the protocol includes 2 days of testing)</a:t>
            </a:r>
          </a:p>
          <a:p>
            <a:endParaRPr lang="en-US" dirty="0"/>
          </a:p>
        </p:txBody>
      </p:sp>
      <p:pic>
        <p:nvPicPr>
          <p:cNvPr id="9222" name="Picture 6" descr="http://blog.discmakers.com/wp-content/uploads/2013/11/Panic-button-300x2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3084" y="354609"/>
            <a:ext cx="2537496" cy="2114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051636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445" y="378959"/>
            <a:ext cx="9692640" cy="883177"/>
          </a:xfrm>
        </p:spPr>
        <p:txBody>
          <a:bodyPr>
            <a:normAutofit/>
          </a:bodyPr>
          <a:lstStyle/>
          <a:p>
            <a:r>
              <a:rPr lang="en-US" sz="3600" b="1" dirty="0" smtClean="0"/>
              <a:t>Expiration of the approval </a:t>
            </a:r>
            <a:endParaRPr lang="en-US" sz="3600" b="1" dirty="0"/>
          </a:p>
        </p:txBody>
      </p:sp>
      <p:sp>
        <p:nvSpPr>
          <p:cNvPr id="3" name="Content Placeholder 2"/>
          <p:cNvSpPr>
            <a:spLocks noGrp="1"/>
          </p:cNvSpPr>
          <p:nvPr>
            <p:ph idx="1"/>
          </p:nvPr>
        </p:nvSpPr>
        <p:spPr>
          <a:xfrm>
            <a:off x="368445" y="1951569"/>
            <a:ext cx="7935800" cy="4523876"/>
          </a:xfrm>
        </p:spPr>
        <p:txBody>
          <a:bodyPr>
            <a:normAutofit lnSpcReduction="10000"/>
          </a:bodyPr>
          <a:lstStyle/>
          <a:p>
            <a:r>
              <a:rPr lang="en-US" sz="2400" dirty="0" smtClean="0"/>
              <a:t>When you have completed analysis on identifiable data and the study has an expiration date, you can close it by submitting a Request to Close </a:t>
            </a:r>
          </a:p>
          <a:p>
            <a:endParaRPr lang="en-US" sz="2400" dirty="0"/>
          </a:p>
          <a:p>
            <a:r>
              <a:rPr lang="en-US" sz="2400" dirty="0" smtClean="0"/>
              <a:t>IRB does not need to be notified about closures of exempt studies</a:t>
            </a:r>
          </a:p>
          <a:p>
            <a:endParaRPr lang="en-US" sz="2400" dirty="0"/>
          </a:p>
          <a:p>
            <a:r>
              <a:rPr lang="en-US" sz="2400" dirty="0" smtClean="0"/>
              <a:t>Do not allow the approval of a study to expire! If you need to continue your research or analysis on identifiable data, then submit a Request to Renew before expiration. </a:t>
            </a:r>
          </a:p>
          <a:p>
            <a:endParaRPr lang="en-US" dirty="0"/>
          </a:p>
        </p:txBody>
      </p:sp>
      <p:pic>
        <p:nvPicPr>
          <p:cNvPr id="10246" name="Picture 6" descr="http://www.doctorramey.com/wp-content/uploads/2013/03/expiration-date-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4334" y="1262136"/>
            <a:ext cx="2833821" cy="3461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290062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7854" y="365760"/>
            <a:ext cx="9692640" cy="905479"/>
          </a:xfrm>
        </p:spPr>
        <p:txBody>
          <a:bodyPr>
            <a:normAutofit/>
          </a:bodyPr>
          <a:lstStyle/>
          <a:p>
            <a:r>
              <a:rPr lang="en-US" sz="3600" b="1" dirty="0" smtClean="0"/>
              <a:t>Collaboration with other researchers</a:t>
            </a:r>
            <a:endParaRPr lang="en-US" sz="3600" b="1" dirty="0"/>
          </a:p>
        </p:txBody>
      </p:sp>
      <p:sp>
        <p:nvSpPr>
          <p:cNvPr id="3" name="Content Placeholder 2"/>
          <p:cNvSpPr>
            <a:spLocks noGrp="1"/>
          </p:cNvSpPr>
          <p:nvPr>
            <p:ph idx="1"/>
          </p:nvPr>
        </p:nvSpPr>
        <p:spPr>
          <a:xfrm>
            <a:off x="947854" y="1691322"/>
            <a:ext cx="9946887" cy="4430698"/>
          </a:xfrm>
        </p:spPr>
        <p:txBody>
          <a:bodyPr>
            <a:normAutofit/>
          </a:bodyPr>
          <a:lstStyle/>
          <a:p>
            <a:pPr marL="0" indent="0">
              <a:buNone/>
            </a:pPr>
            <a:r>
              <a:rPr lang="en-US" sz="3200" dirty="0" smtClean="0"/>
              <a:t>Only people affiliated with Yale and listed on the approved protocol can be engaged in the conduct of Yale study UNLESS they get </a:t>
            </a:r>
            <a:r>
              <a:rPr lang="en-US" sz="3200" u="sng" dirty="0" smtClean="0"/>
              <a:t>approval from their IRB </a:t>
            </a:r>
            <a:r>
              <a:rPr lang="en-US" sz="3200" dirty="0" smtClean="0"/>
              <a:t>or we sign appropriate agreements </a:t>
            </a:r>
            <a:r>
              <a:rPr lang="en-US" sz="3200" dirty="0"/>
              <a:t>(</a:t>
            </a:r>
            <a:r>
              <a:rPr lang="en-US" sz="3200" dirty="0" smtClean="0"/>
              <a:t>e.g., </a:t>
            </a:r>
            <a:r>
              <a:rPr lang="en-US" sz="3200" u="sng" dirty="0" smtClean="0"/>
              <a:t>unaffiliated investigator agreement</a:t>
            </a:r>
            <a:r>
              <a:rPr lang="en-US" sz="3200" dirty="0" smtClean="0"/>
              <a:t> or </a:t>
            </a:r>
            <a:r>
              <a:rPr lang="en-US" sz="3200" u="sng" dirty="0" smtClean="0"/>
              <a:t>IRB Authorization Agreement</a:t>
            </a:r>
            <a:r>
              <a:rPr lang="en-US" sz="3200" dirty="0" smtClean="0"/>
              <a:t>). </a:t>
            </a:r>
            <a:endParaRPr lang="en-US" sz="3200" dirty="0"/>
          </a:p>
        </p:txBody>
      </p:sp>
      <p:pic>
        <p:nvPicPr>
          <p:cNvPr id="11274" name="Picture 10" descr="http://www.c3workplace.com/wp-content/uploads/2014/04/Working-togeth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3942" y="4380431"/>
            <a:ext cx="2929877" cy="1988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848065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891" y="399214"/>
            <a:ext cx="9692640" cy="894328"/>
          </a:xfrm>
        </p:spPr>
        <p:txBody>
          <a:bodyPr>
            <a:normAutofit/>
          </a:bodyPr>
          <a:lstStyle/>
          <a:p>
            <a:r>
              <a:rPr lang="en-US" sz="3200" b="1" dirty="0" smtClean="0"/>
              <a:t>Unaffiliated Investigator Agreements</a:t>
            </a:r>
            <a:endParaRPr lang="en-US" sz="3200" b="1" dirty="0"/>
          </a:p>
        </p:txBody>
      </p:sp>
      <p:sp>
        <p:nvSpPr>
          <p:cNvPr id="3" name="Content Placeholder 2"/>
          <p:cNvSpPr>
            <a:spLocks noGrp="1"/>
          </p:cNvSpPr>
          <p:nvPr>
            <p:ph idx="1"/>
          </p:nvPr>
        </p:nvSpPr>
        <p:spPr>
          <a:xfrm>
            <a:off x="603949" y="1471961"/>
            <a:ext cx="9242577" cy="4739268"/>
          </a:xfrm>
        </p:spPr>
        <p:txBody>
          <a:bodyPr>
            <a:normAutofit/>
          </a:bodyPr>
          <a:lstStyle/>
          <a:p>
            <a:r>
              <a:rPr lang="en-US" sz="2800" dirty="0" smtClean="0"/>
              <a:t>Request for an Unaffiliated Investigator Agreement</a:t>
            </a:r>
          </a:p>
          <a:p>
            <a:r>
              <a:rPr lang="en-US" sz="2800" dirty="0" smtClean="0"/>
              <a:t>CV</a:t>
            </a:r>
          </a:p>
          <a:p>
            <a:r>
              <a:rPr lang="en-US" sz="2800" dirty="0" smtClean="0"/>
              <a:t>Human Subject Protection Training</a:t>
            </a:r>
          </a:p>
          <a:p>
            <a:r>
              <a:rPr lang="en-US" sz="2800" dirty="0" smtClean="0"/>
              <a:t>HIPAA training</a:t>
            </a:r>
          </a:p>
          <a:p>
            <a:r>
              <a:rPr lang="en-US" sz="2800" dirty="0" smtClean="0"/>
              <a:t>A letter of support from the agency</a:t>
            </a:r>
            <a:endParaRPr lang="en-US" sz="2800" dirty="0"/>
          </a:p>
        </p:txBody>
      </p:sp>
    </p:spTree>
    <p:extLst>
      <p:ext uri="{BB962C8B-B14F-4D97-AF65-F5344CB8AC3E}">
        <p14:creationId xmlns:p14="http://schemas.microsoft.com/office/powerpoint/2010/main" val="230833745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6051" y="2376024"/>
            <a:ext cx="8595360" cy="4351337"/>
          </a:xfrm>
        </p:spPr>
        <p:txBody>
          <a:bodyPr/>
          <a:lstStyle/>
          <a:p>
            <a:r>
              <a:rPr lang="en-US" sz="3200" dirty="0" smtClean="0"/>
              <a:t>New Website</a:t>
            </a:r>
          </a:p>
          <a:p>
            <a:endParaRPr lang="en-US" sz="3200" dirty="0" smtClean="0"/>
          </a:p>
          <a:p>
            <a:r>
              <a:rPr lang="en-US" sz="3200" dirty="0" smtClean="0"/>
              <a:t>New System</a:t>
            </a:r>
          </a:p>
          <a:p>
            <a:endParaRPr lang="en-US" sz="3200" dirty="0" smtClean="0"/>
          </a:p>
          <a:p>
            <a:r>
              <a:rPr lang="en-US" sz="3200" dirty="0" smtClean="0"/>
              <a:t>HSC Satellite </a:t>
            </a:r>
            <a:r>
              <a:rPr lang="en-US" sz="3200" dirty="0"/>
              <a:t>office at 238 Prospect </a:t>
            </a:r>
            <a:r>
              <a:rPr lang="en-US" sz="3200" dirty="0" smtClean="0"/>
              <a:t>(Center for Bioethics)  </a:t>
            </a:r>
          </a:p>
          <a:p>
            <a:endParaRPr lang="en-US" dirty="0"/>
          </a:p>
        </p:txBody>
      </p:sp>
      <p:pic>
        <p:nvPicPr>
          <p:cNvPr id="13314" name="Picture 2" descr="https://encrypted-tbn1.gstatic.com/images?q=tbn:ANd9GcQASaF9WBdbsiA56FAVzXhyWezlfTPOSqislFsaSvGM51SB88w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3731" y="1041302"/>
            <a:ext cx="3813502" cy="2392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97103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740" y="315323"/>
            <a:ext cx="9692640" cy="838572"/>
          </a:xfrm>
        </p:spPr>
        <p:txBody>
          <a:bodyPr>
            <a:normAutofit/>
          </a:bodyPr>
          <a:lstStyle/>
          <a:p>
            <a:r>
              <a:rPr lang="en-US" sz="4000" b="1" dirty="0" smtClean="0"/>
              <a:t>Where to get help</a:t>
            </a:r>
            <a:endParaRPr lang="en-US" sz="4000" b="1" dirty="0"/>
          </a:p>
        </p:txBody>
      </p:sp>
      <p:sp>
        <p:nvSpPr>
          <p:cNvPr id="3" name="Content Placeholder 2"/>
          <p:cNvSpPr>
            <a:spLocks noGrp="1"/>
          </p:cNvSpPr>
          <p:nvPr>
            <p:ph idx="1"/>
          </p:nvPr>
        </p:nvSpPr>
        <p:spPr>
          <a:xfrm>
            <a:off x="367990" y="1600088"/>
            <a:ext cx="8832142" cy="5120640"/>
          </a:xfrm>
        </p:spPr>
        <p:txBody>
          <a:bodyPr>
            <a:normAutofit/>
          </a:bodyPr>
          <a:lstStyle/>
          <a:p>
            <a:r>
              <a:rPr lang="en-US" sz="2400" dirty="0" smtClean="0"/>
              <a:t>Contact the HRPP office by emailing </a:t>
            </a:r>
            <a:r>
              <a:rPr lang="en-US" sz="2400" dirty="0" smtClean="0">
                <a:hlinkClick r:id="rId2"/>
              </a:rPr>
              <a:t>hrpp@yale.edu</a:t>
            </a:r>
            <a:r>
              <a:rPr lang="en-US" sz="2400" dirty="0" smtClean="0"/>
              <a:t> to set up an appointment</a:t>
            </a:r>
          </a:p>
          <a:p>
            <a:endParaRPr lang="en-US" sz="2400" dirty="0" smtClean="0"/>
          </a:p>
          <a:p>
            <a:endParaRPr lang="en-US" sz="2400" dirty="0"/>
          </a:p>
          <a:p>
            <a:r>
              <a:rPr lang="en-US" sz="2400" dirty="0" smtClean="0"/>
              <a:t>Call the </a:t>
            </a:r>
            <a:r>
              <a:rPr lang="en-US" sz="2400" dirty="0"/>
              <a:t>HRPP Office - (203) 785-4688</a:t>
            </a:r>
            <a:endParaRPr lang="en-US" sz="2400" dirty="0" smtClean="0"/>
          </a:p>
          <a:p>
            <a:endParaRPr lang="en-US" sz="2400" dirty="0" smtClean="0"/>
          </a:p>
          <a:p>
            <a:endParaRPr lang="en-US" sz="2400" dirty="0" smtClean="0"/>
          </a:p>
          <a:p>
            <a:r>
              <a:rPr lang="en-US" sz="2400" dirty="0" smtClean="0"/>
              <a:t>Check the website for policies, procedures, and guidance</a:t>
            </a:r>
            <a:r>
              <a:rPr lang="en-US" sz="2400" dirty="0"/>
              <a:t>: </a:t>
            </a:r>
            <a:r>
              <a:rPr lang="en-US" sz="2400" dirty="0">
                <a:hlinkClick r:id="rId3"/>
              </a:rPr>
              <a:t>http://</a:t>
            </a:r>
            <a:r>
              <a:rPr lang="en-US" sz="2400" dirty="0" smtClean="0">
                <a:hlinkClick r:id="rId3"/>
              </a:rPr>
              <a:t>www.yale.edu/hrpp/policies/index.html</a:t>
            </a:r>
            <a:endParaRPr lang="en-US" sz="2400" dirty="0" smtClean="0"/>
          </a:p>
          <a:p>
            <a:endParaRPr lang="en-US" dirty="0"/>
          </a:p>
        </p:txBody>
      </p:sp>
      <p:pic>
        <p:nvPicPr>
          <p:cNvPr id="8194" name="Picture 2" descr="Image result for ph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1228" y="3585389"/>
            <a:ext cx="1705895" cy="1049782"/>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descr="data:image/jpeg;base64,/9j/4AAQSkZJRgABAQAAAQABAAD/2wCEAAkGBxAREBQUEBIUFBUUEhUWFBcYFBAVFhQUFBQWFhURFRUYHSggGBolGxQUITIhJSkrLi4uFyAzODUsNygtLisBCgoKDg0OGxAQGywkHyQtLCwsLCwsLCwvMCwsLCwsLCwsLCwsLCwsLCwsLCwtLCwsLCwsLCwsLCwsLCwsLCwsLP/AABEIANUA7QMBEQACEQEDEQH/xAAcAAEAAQUBAQAAAAAAAAAAAAAAAwIEBQYHAQj/xABHEAABAwICBgcEBggEBgMAAAABAAIDBBESMQUGIUFRYRMicYGRobEHMlLBFCNCYoLRM0NUcpKisuFjs+LwJDRzg5PSFURT/8QAGgEBAAIDAQAAAAAAAAAAAAAAAAECAwQFBv/EADMRAQACAQIDBAgHAQEBAQAAAAABAgMEERIhMQUTQVEiMmFxgZGx8BQzUqHB0eEVQiNy/9oADAMBAAIRAxEAPwDuKAgICAgICAgICAgICAgICAgICAgICAgICAgICAgICAgICAgIKJZA0XOQ/OyD2OQOF2kEIKkBAQEBBQ+QBBSJggkBQeoCAgICAgICAgICAgICAgICAgICCz0qfqzzI9VMIlioXkG4JClVkYa4/aF/JQsumVLTvt2qEpQb5IPUEFRUBoO0Cw2kkAAb7lIjdEzERvLmutOtrpSY6dxbGM3gkOkPI5hvquzpdHFI4r9fLyeZ7Q7TtkngxTtHn5/41umrpY3Yo5HNPEOI8eK3rY6Wja0OTTNkxzvW0xLf9Vtcmy2jqCGyZB2wMf2/C7yPkuRqdFNPSpzh6TQdq1y7Uy8refhP9S3RjwVz3ZVICAgICAgICAgICAgICAgICAgILLS36P8AEPmphEsW0KVUzQoWStQSNQV4jxKgRywMeC17WuBzBAIPaCpiZid4RasWjaY3haHQlIf/AK0P/jj/ACWXv8v6p+bB+Fwfoj5QoOgKP9mi/gaPRPxGX9Un4PB+iPkpOrdF+zx+BHzU/ic36pV/A6f9EMlTxBgAZcACw2uOzhtKwzMzO8tmtYrG0J+mdx9FCXvTFEvemKCSJ980EiAgICAgICAgICAgICAgILTSg+r7wphEsUxJRCZqJStQVhB6ggrq2OFhkleGMbmT6DieQVqUteeGsbype9aRxWnaGkVuv000nRaPpy8nJzgXE8wxuQ5k9oC6VOz60jizW2+/NzL9oWvbhw1TwaJ03Ntmq2w3+y3DiHKzBb+ZVtl0lOVab/ftWrh1d/Wvt9+xcs1d0o33dJuJ+8wn1JVJ1OnnrjXjTaiOmRX9N0vTbZ4Y6tgzdF1ZAOOGwv2Bqjg02T1Zms+3onvNVi9eItHs6/fwZvQmnYKtpMLtrffY7Y9h+835jYtbNgvin0vn4NrDqKZY9H5MmsLM9ugkgO1BcokQEBAQEBAQEBAQEBAQEFvXi8bu71CQiWKaFIkagkCCpBBX1scEbpJXYWMFyfQDiSbADmrUpN7RWvWVMmStKza3SHKJ6ip0xWBg6rRctbm2GMZvPF2W3eSAu7Fcekxb+P1lwbWyazLt4fSHT9CaGhpI8ELbfE4+888XH5ZBcXNmvltvZ28OCmGu1WSWJmEC6DA6f1e6V3T0x6GqZta8bBJb7Eg3g5X9QtrDqOGOC/Os/t7mpn03FPHTlaP39661c0x9JiOJuCWN2CaPex4+R3f2VM+Hu7cucT0lk0+bva8+Ux1hlVgZ1Ubto7UF6oSICAgICAgICAgICAgICCOdt2uHI+iDDtUoSBBUEFQKDm/tR0uS9lM09VoD5Obj7rT2Db+IcF1+zsO0Tkn3Q43aebeYxx8WwezrRIhpBIR15+uTwZ9hvZbb+JauvzceTh8IbXZ+HgxcXjLalpN9h9YNZKejA6UkvIu2Nti4jjwA5lbGDTXzT6PTza+fVY8PrdfJhKDXOqnBfFo974wdpbISdmdupZx5BbN9Fjpytk2n3NWmuyX51xzML7SGuUTKQVMbDJeUROjLujcx9nEtdsNiMPmsWPR2tl7uZ25b79WXJrq1xRkiN+e2yfVHWQ1zZHGIR4HNFseO9wTnhHBV1Wm7iYjffdbS6nv4mdttkOmG/Ra6GpbsZORT1HC7v0Uh7CLX4DmrYp73FbHPWOcfzCuWO6zVyR0nlP8AEtlutNuvC5BaaX1toqQtFRIWFwuPq5SDbOzg0g9l1lx6e+SN6/WGHJqKY52t9JY4e0nRP7Rbtim/9Vk/B5fL94Y/xuL2/JldG61UFQQIaqJxOQxBrj+F1isdtPkr1qyV1OK3Sfny+rMrCziAgICAgICAgICAg8cQBc5IMK1wO1puDkeI3FShWg9QegoOH6fmdNWzHe6ZzW9gdhb5AL0uCIpir7nmM8zfNPvdvgjDGta3JrQ0djRYei83ad53l6ascMRELbTGkW00Ekz8mNvb4nZNb3kgd6vixzkvFY8VM2SMdJvPg4o6SWrqRjdeSaRovwLiALDcBw4Bej2rix8ukQ8zvbNk59Zl3KjpmRRtjjFmsaGtHIfNeaveb2m09ZeopSKVisdIcx9pcHRVPV2MnDJXDcZI8bMXg7zK7PZ9uLHz6xy+EuH2jXhycuk8/iznsnb/AMPMeMwHgwfmtbtOfTr7m12XHoWn2s/rnT9JQTje2MyA8DH17/yrV0luHNX5fNt6uvFht8/kyOjqnpYY5PjjY/8AiaD81iyV4bzXylmx24qRbzhK8qkLy57rJpFraianqmdLA8hzfijxNBxNPI3+XBdTDh4scXpytH7uLn1U4s9seTnWf2W+ifZpSVTMTauQXys2Mgjkd/PJY8msvWdpq2sWlx3jiid3tX7F3i5hrATuD4i3xe1x9FFdd5wvOj8pQUWkNMaDc0VbXTUtwCQ7pGC+zqPzYeTgLrJPc6j2T9/NhiMun5x08vD4eTruja+OoiZLC7Ex7btPyPMZLnXpNLTW3V0ceSuSsWr0XKouICAgICAgICDwm2aDDaa0kxkbnSOwsbnz4C288lemO17cNerHly1x1m1p2hidVtJCop8QFsMj223gB123/C5qvmxTitwyx6bPGenHDMLEziD0FBwi+Gp632Z9vc/avTdcfLy/h5bpk5+bvBK8y9S0r2p1JFNEwfblueYY07PFwPcuj2bXfJM+UOZ2nbbHEectR1Bgx6Qh4Nxv/hY63nZb+ttthlz9DXfPV2S68+9G5v7WHDpacb+jf4Fwt6Fdfsz1bON2p61WW9lY/wCEk5zn+hiw9pfmR7mfsv8ALn3/AMNi1jeBR1JP7PL/AJbti09P+bX3x9W5qfybe6foo1YBFFTX/Z4/6Ap1P5tvfJpvyq+6GQcsUMrnftGp7Txv+KMt72O/1hdbs629Jj2vP9r12yVt5x9GI1c01LSSAsuWlwxMzxbtnB3ArZz6emWvPr5tLS6vJhv6POJ8PvxdvgfiaD/ZeeevJ4WSNcx7Q5rgQ5rgCHA5gg5hTE7c4RMRMbS1jVHRxoaiopGkmHqz097nCx5LXxXOeFzR3EcVs5r95St569J/hq4a93ktSOk84+k/w2tarbEBAQEBAQEHjnAC5QYbTGlWRML5HYWN8XHcAN5PBZMeO2S3DVizZqYqTe88nKdYNOSVcl3dVg9xm4DieLua72n09cNeXXzeT1esvqLbz08IZ72a1W2eI/dkb5tef6Fodo05xZ1uxsm9bU+LeLrmu0XQLoOK62UnRVs7eMhcOyTrj+ryXo9LfixVn2PNaqnBmtHtdg0RWCaCKT442uPaRtHjdefy04LzXyl6HDfjpFvOGr+1KnLqaN4+xLY8g9p2+LQO9b3Zttskx5w0e06744nylrPs3eBXtvvjkA7bX9AVudoRvh+MNLs6ds3wl1sFcJ33KfaZVh9bgB/RRNaf3nXefJzV3OzqbYt/OXA7SvxZtvKG0+zD/knf9d/9LFpdo/m/Bv8AZv5PxXevFSTC2mjP1lU9sbRwZcF7zyAsO9Y9HX0pyT0rzZNbb0Ixx1tybBDGGNa1uTWho7ALBaszvO8tusbREPXKEtQ9otPeCN/wSW7ntPzaF0Oz7bZJjzhyO16b4ot5T9VrqDoDERUyjYP0IO//ABSPTx4FX12p3/8AnX4sfZmi4f8A636+H9ulUh2Fct3E6DGS/wDPR23U01++SDD6OWaPyp98fSWvb8+v/wCZ+sf6yawtgQEBAQEBAQY/SU1r3yaLn1UxG87K2naN5cc07pqSqkxO2NF8DNzR8zxK9FgwVw12jr4y8hq9VfUX3np4Qxl1najM6mVXR10fCQOjP4hcfzNb4rS11N8W/k6nZWThz7efJ1G64b07y6I3LoNA9p+iyejqGjIdHJy2ksd5keC6vZ2Xrjn3w5PaWLpkj3SvPZnpUPgdA49aI4m843H5Ov8AxBY+0MW14vHj9WXs7LxUmk+H0bVpWhZUQvifk9tr8Dm1w7CAe5aWLJOO8Wjwb2XHGSk0nxcgYJtHVjTI2z4n3tue3Ilp3gi4uu/M01GKdp5S87EX0+WN45w6VLrtQiHpBJiNtkdjjxfCRu7clx40WabcO3x8HanXYeDi3+DC0+qklVSzST9WpnkErb3GAC+Fh3gEOOzd1eC2bauuLJFa+rHJq10dsuObW9aef39+S21Yl0jQiSH6E+QOdibtsA6wBOMAtLSAPBX1EYM+1uPZXTTnwb04N2y6A0NN0xqq1wdO4YWNbtZCz4W8/wC+03JWnnzV4e6xer9W5gwX4u9y+t9GxLUbjxBZaToGVLDFJctxNLrbPdcHYe+1jyPYr0vNJ3hjyYq5K8NujIRtAAAFgBYAZADIAKjIu6U7e5QLpEsVQfWVVRJuYGQN7WAySEd8gb2sWe/o46198/xH0/drY/Sy3t5bV/mfr+zKrA2RAQEBAQEBBjtJxi4J3i3+/FTCJaZpHUmneLwl0Tu0vb3h23wK3sevyV9bm5WbsrDb1eUtT0nq1VQXJZjb8TLuHe3MeFl0MWsx38dp9rk5uzs2PntvHsYiGowPZIM2Pa8drHB3yWbLXipMNfBbgyRbyl2ZsgIBGRFx2HJec2ex3e4kDEggrKdksbo5Bdr2kOHI8Oe9Wpaa2i0dYVvSL1ms9JcoqYJ9F1gI24SSw/ZljOwg92wjce5dytqanFt9xLg2rfS5d/uYdR0PpaKqiEkR2HYRvY7e1w4ri5cVsduGzuYc1cteKqatooZm4Zo2yDdiANuY4dyrS9qTvWdk3x1vytG63otAUcTg6OCNrhkbXI5guvbuV76jLaNptKtNPirO8VhlLrCzvboMJrJrAKYCOIdJUSbIoxt2nYHu4D18SNnT6fvPStyrHWWrqNR3fo152npDK6OEoiZ05aZMIxlosC7fZYMnDxTw9GfHxcMcfXxVyyEWA945fNx5BVXSxRhot4neTxKCUIJoD1goEukKno43OAudga34nuOFjO9xAVqV4rbKZL8FZn738FOjaToomsviIuXuyxPcS57+9xJ71OS/FaZ+9vAxY+CkV+fv8Z+a6VGQQEBAQEBAQWukW3Zfgf7KYRLFEqVXmJBitK6Bpqi5kjGI/bb1X9pIz77rNjz5Mfqy182lxZfWjn5ruig6KJkYJcGMa0E2uQ0WBPOwWO07zuzVrwxEJcaqsXQLoLPSujYqmMxzNuMwcnNPxNO4rJiy2x24qseXFXLXhs0OfQdfo6Qy0pMjN5aL3b8Mke/tHkupXPh1FeG/KfvpLlW0+bT24qc4++sM1ov2gQOFqhronbyAXs8usOyx7Vr5NBePUnds4+0KT68bM7FrNROFxUxd7g3yK1Z02WP/ADLajU4p/wDUIqnXGgjznDuTA53mBbzVq6PNb/yrbW4a+LGnWOsrOrQU5Y0/rpbAAcWjaL/xdiz/AIfFi55bb+yGD8TmzcsNdvbP3/bLavauspiZHuMs7/fldntzDb5DzPksGfUzk9GOVY8Gxg00Y/Smd7T4szNMGi57uJJyA5rWbL2miIuXe87PkNzR2ILgIKggkaVAuJIMT2uJ2MuWj7xFsd+QJA/ePJWi20TCs03tEz4fVOqriAgICAgICAgomZdpHEFBgCVZRSSg8ug8JQUOKI3UnkfFE7vOl47PRBUHqRUHKBa1ejqeb9LFG88S1pPjmslct6erMwx3xUv60QsjqtQfs7fF/pdZPxWb9TH+Ew/pXNNoikiN2QRA8cDSfE7VS2fJbraV64MdelYZNsiws6syAC5QRUgLz0jsv1Y5H7Z5ndy7UF8EFQQVBBUFAv4jcDsRKpAQEBAQEBAQEBBgKxuF7hz9dqspK3LlKFJchuoLlApLlKHhcg8xoKbDdsUJ3MZHP/fBBU2YIlHVVgY0knJSKKSFzxikuAdobkbcXH5KEr9sDdwt3lQbopqdznAON483DebZNI4cfBEsgx4OSCQFBWEFQQVhQLymPV70SlQEBAQEBAQEBAQazXaShlqJI4nhz4Q0SgfZc7FYX3nYVlnHatYtPj0YIy1vaYr4dUJcqrKC5NhSXKdhQXqRQXoPMagA9NhUHqNgcRvUJWMUAlkxEkxsORyc8eoHr3qUs01ygSNKCRpUJh7gvyP+80SqDyM/Hd/ZBO1yCsKBWEF1SHMIlcICAgICAgICAg0X2la5/Q4+ggd9e8bSP1TT9r947vHgt/R6Xjnjt0+v+OfrNTw//OnXx9n+/fk537N64trHNcf00bs972nED4Y/Fbeupvj38mvo7bX2dNc5cl090Zep2Rujc9TsjdGXobqS9EbvMaJ3A9Qnd6HoLeeYvdgYbE+8fhbx7eCqmGQhaGgBosALBQLhhRZM0oJWqEwlCJVhB5g+HZ6IJGSbjs9FAmBQT0x63aEF4iRAQEBAQEBBhNb9YGUNM6Q2Lz1Y2/E+2ZHAZnw3rY02Cc19vDxa2q1Hc038Z6fflD540hVyTSOkkcXPe4lxPEr0ERERtHRw436yr0JV9DUwyfDI0n90mzv5SVjzU4qTDLjtw2iXZ3PXBdjdE56kQukRG6MyIbrCfS0bHFpvcZ2C28eiyZKxaNubQy9o4cd5pbfeEf8A83F97w/ur/8APzez5qf9XT+35PDp2Lg7wH5p/wA7L7Ef9bB7fkjk1hjtsa+/4fzU/wDNy+cfv/R/2MPlP7f2opdPRsHuOLjtceqLn8gp/wCZf9UIntjH4Vn9kp1stlF4v/0q0dl+dv2/1jntnyp+/wDiJ+uL90bB2kn8leOzKeNpVntjJ4Uj91vJrhUnIsb2Mv6krLHZ2GPOfixW7U1M+UfBZzaxVbs53j92zP6QFmro8FelY+rBbW6i3W8/T6KdGSVMs8YZLJ0hcMJLnG3FxvuAvdXy0w0xzNojZGG+bJlrFbTv73WmZC5vsz4815aXr46JAgqUAGkZeB+RQTwSdYbtqDIokQEBAQEBB4Sg4H7Q9YDWVRwn6tnVjHL4u05+HBej02DuccR4zzn79jzmbN32Sb+HSPd/rVCFnVU4SdgFydgAzPIKFodmEckTWsmt0jWMD7ZYsIJsvP22mZmOjsRvERE9UT5VGxNkLpVOyN0ZkQ3arrDBLG4yMcSxxudjbtJ3HZlzXV02p3rFPGHF1WirFpvtvEsL9Nk+LyH5La7yfNq9xTyefTH/ABHyTjnzO5p5PPpD/iPiU4pT3dfJ70pO8+JU7o4Y8noKtEomEjSrKzCQFWhWVbSrKy6BqJonBGZ3jrSCzOTOPf6AcVw+0tRxW7uvSOvv/wAd/srS8Fe9t1np7v8AW3Bct11YQVhQKwgray6DIhEvUBAQEBAQa57QNJGChfhNnSkRN/FfF/KHLc0GLvM0b9I5tDtLN3eCdus8vv4OATG5J4ld+XEryjZEQoZGzezbRYqNJQhwu2K8zv8At2Lf5yxautycGGfbybWkpx5Y9nN03XRmCZrtz2ebTY+RauNi5w6WblLWnTLLsw7ozMmxup6RQlRNMwNOO2EixvkRwtvVqUtafR6q3vStfTnk0jSUTWvPR3LL7L7uS61a3iscfVx5tS1p4Oi1xKTZUCpRsrBVolWUjSrQpMJGlXhSUrSrKyzOrOiTUzBp9xtnSHlub2nLx4LX1eo7nHv4z0bOj0058m3hHV1VgAAAFgMhwHBebmd3qojaNoSBQJAgljjJyF1AvIqT4j3BErhrQMggqQEBAQEBAQaF7Wr9FB8PSPv24RbyxLq9lbcdvc4vbO/BXy3lx+aOxXXmHNpbeEBChkiXSfYjADNVP3tjjaOx7nk/5YXL7Tn0ax73T7OjnaW5+0GG9M2Qfq3i/wC6/YfPCudg9bZu6mPR3c7M62tmlxIpK5ozPhtWWmmyX6QxX1eKnWfksqnSxA2WaOJ2nuW1XRUrzvLSvrsl+WONmFqtJlx2XJ4n5BZ+8rWNqQw91a873lYvlLjtN1jm0z1ZopEdHgKkVgqUSkaVMKSkaskKSlarQpKenjc9wa0Xc4gAcScgpm0VjeURWbTtDq+r2im00IZm47Xni4/IZBec1Oec1+Lw8HqNJp4wY+Hx8WWatdsrmCnc7Id+5Bfw0IHvbfRQldAAZIPUBAQEBAQEBAQYnWfQrayndETZ1w5jvheL2J5WJB7Vn02ecOSLfNravTxnxzSfh73FtM6HlgfgqIy07jucOLXZOC9Liy0y13rO7yuTFkwW4bRsxL6Hg7yVuFMZ/OGyak6eOjTMej6XpQwWxYLYC7bkb+8Vq6rSd/tz22ben7Q7nf0d9/ayWndfp6iJ0RjiYx4sfec7YQbgk2zA3LFj7NxUneZmV8vambJHDERENOmrxxJ9FtRGOnqw05jLf1pWMte85bPXxVbZrT0ZK4Kx15rNziczdYZnfqzxER0eKEvQgqCtCJVtVlJSNUwrKULJCkpGq0KS37UbQmEfSJBtcPqwdzTm/tO7l2rk6/U7z3dfj/Tsdm6XaO9t8P7b7TUL3brDifyXLddk4KBjc+seeXgoSukBAQEBAQEBAQEBAQEFtpCginYWTMa9p3Eb+IOYPMK9MlqTxVnaVMmOuSvDaN4c61i9n0kd30l5G59GbdI3905PHn2rtabtOtvRyxt7XB1XZNq+lh5+xos0JBIIIINiCCCCNxByK63K0bw4/Os7StZI1jmrLWy2liWK1Gat1q9iwzDNEoyFTZfd5ZNkvQFOyN1QClCRoUqyrAV4UlI0K0KS3DULVN1bJ0kmyCM7SR77s+jHLK/91qazVd1Xhr60/s3dFpO+txW9WP3djpaCOPIbRvPy4LgvQ7LlAQEBAQEBAQEBAQEBAQEBAQYbT+rNNWD6xuF9tkjbBw4A/EOR7rLZ0+ryYJ9GeXl4NTU6PFnj0o5+fi5hrDqfU0tzh6SP/wDRgNgPvtzb6c13tPrsWbl0nyn+HntToMuDn1r5x/Pk1lzFtzVqxKCSEFYppuyVvstHwLFNGet0ZjVOFfiVRwucbNBJ4AEnwCido5ymN55Qy9FqzVSfYwDi828s/Ja99Vir47+5sU0mW/ht72y6J1IYSMZdK74WgtHlt8wtS+utPqxs3MfZ9Y9ed27U+pUT4jHK1rGH7LAMQO52Lc7ntWrGovFuPfm2502OacG3JpMfs7qfpvQG/Q+901thjvu/xN2Hvy2rq/j6d1x+Pl7f6cj8BfvuDw8/Z/br2j6KOCJsUTQ1jBZoHmTxJNyTvJXFveb2m1uruY6VpWK16QuFVcQEBAQEBAQEBAQEBAQEBAQEBAQahrzoOB8YkETQ4Ps4gBpIcDtcRntt4rZxarNj5VtLVzaTDk52rH0+jQptCxkhrQQTzyHHatj/AKOfzj5Nb/m4PKfmnGr8G8E/iPyUT2jmny+SY7NwR5/NcQaCp2/qmntu71WK2qzW62Zq6PDXpVmNH6Nc7qwx/wAIAA7TkFgm0z1lnrSI5RDZKHVsDbK6/wB1uXeVTdfZnIKdjBZjQ0cvnxULJUBAQEBAQEBAQEBAQEBAQEBAQEBAQEBBY6bgx08jfuEjtb1h5hES55SxWFzm7afkO5WVZSh0VLL7jdnxHY3x39yGzYqHVyNu2Q4zwyb+ZUbrbMzGwNFmgADIAWChKpAQEBAQEBAQEBAQEBAQEBAQEBAQEBAQEBAKDF0egYIzcjGfvZDsbl4qd0bMoAoSICAgICAgICAgICAgICAgICAgICD/2Q=="/>
          <p:cNvSpPr>
            <a:spLocks noChangeAspect="1" noChangeArrowheads="1"/>
          </p:cNvSpPr>
          <p:nvPr/>
        </p:nvSpPr>
        <p:spPr bwMode="auto">
          <a:xfrm>
            <a:off x="155575" y="-1881188"/>
            <a:ext cx="4371975" cy="39243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5"/>
          <a:stretch>
            <a:fillRect/>
          </a:stretch>
        </p:blipFill>
        <p:spPr>
          <a:xfrm>
            <a:off x="9099092" y="1102060"/>
            <a:ext cx="1108288" cy="996056"/>
          </a:xfrm>
          <a:prstGeom prst="rect">
            <a:avLst/>
          </a:prstGeom>
        </p:spPr>
      </p:pic>
    </p:spTree>
    <p:extLst>
      <p:ext uri="{BB962C8B-B14F-4D97-AF65-F5344CB8AC3E}">
        <p14:creationId xmlns:p14="http://schemas.microsoft.com/office/powerpoint/2010/main" val="318233792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aphanatutorial.com/wp-content/uploads/2013/12/SAP-HANA-Questio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2873" y="1356764"/>
            <a:ext cx="6151918" cy="4081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60967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62473" y="994644"/>
            <a:ext cx="9116381" cy="884542"/>
          </a:xfrm>
        </p:spPr>
        <p:txBody>
          <a:bodyPr>
            <a:normAutofit fontScale="90000"/>
          </a:bodyPr>
          <a:lstStyle/>
          <a:p>
            <a:r>
              <a:rPr lang="en-US" sz="4200" b="1" dirty="0" smtClean="0"/>
              <a:t>HRPP Research Quality Assurance &amp; Compliance (RQA&amp;C) </a:t>
            </a:r>
            <a:r>
              <a:rPr lang="en-US" b="1" dirty="0" smtClean="0"/>
              <a:t/>
            </a:r>
            <a:br>
              <a:rPr lang="en-US" b="1" dirty="0" smtClean="0"/>
            </a:br>
            <a:r>
              <a:rPr lang="en-US" sz="2800" i="1" dirty="0" smtClean="0"/>
              <a:t>[aka the “HRPP Compliance Team”]</a:t>
            </a:r>
            <a:endParaRPr lang="en-US" sz="2800" i="1" dirty="0"/>
          </a:p>
        </p:txBody>
      </p:sp>
      <p:sp>
        <p:nvSpPr>
          <p:cNvPr id="3" name="Content Placeholder 2"/>
          <p:cNvSpPr>
            <a:spLocks noGrp="1"/>
          </p:cNvSpPr>
          <p:nvPr>
            <p:ph idx="1"/>
          </p:nvPr>
        </p:nvSpPr>
        <p:spPr>
          <a:xfrm>
            <a:off x="662473" y="1978089"/>
            <a:ext cx="8595360" cy="4879911"/>
          </a:xfrm>
        </p:spPr>
        <p:txBody>
          <a:bodyPr>
            <a:normAutofit fontScale="92500" lnSpcReduction="10000"/>
          </a:bodyPr>
          <a:lstStyle/>
          <a:p>
            <a:endParaRPr lang="en-US" sz="2100" dirty="0" smtClean="0"/>
          </a:p>
          <a:p>
            <a:pPr marL="0" indent="0">
              <a:buNone/>
            </a:pPr>
            <a:r>
              <a:rPr lang="en-US" sz="2400" dirty="0" smtClean="0"/>
              <a:t>The role of the HRPP Compliance Team is to assist investigators in </a:t>
            </a:r>
            <a:r>
              <a:rPr lang="en-US" sz="2400" dirty="0"/>
              <a:t>their efforts to ensure the safety of human subjects </a:t>
            </a:r>
            <a:r>
              <a:rPr lang="en-US" sz="2400" dirty="0" smtClean="0"/>
              <a:t>and the </a:t>
            </a:r>
            <a:r>
              <a:rPr lang="en-US" sz="2400" dirty="0"/>
              <a:t>integrity of the research performed at Yale. </a:t>
            </a:r>
            <a:endParaRPr lang="en-US" sz="2400" dirty="0" smtClean="0"/>
          </a:p>
          <a:p>
            <a:pPr marL="0" lvl="0" indent="0">
              <a:buNone/>
            </a:pPr>
            <a:r>
              <a:rPr lang="en-US" sz="2400" dirty="0" smtClean="0"/>
              <a:t>This </a:t>
            </a:r>
            <a:r>
              <a:rPr lang="en-US" sz="2400" dirty="0"/>
              <a:t>is accomplished by partnering with the </a:t>
            </a:r>
            <a:r>
              <a:rPr lang="en-US" sz="2400" dirty="0" smtClean="0"/>
              <a:t>IRB (HICs and HSC), senior leadership and </a:t>
            </a:r>
            <a:r>
              <a:rPr lang="en-US" sz="2400" dirty="0"/>
              <a:t>investigative community at Yale to continually improve upon the quality of research. </a:t>
            </a:r>
          </a:p>
          <a:p>
            <a:endParaRPr lang="en-US" sz="2100" dirty="0" smtClean="0"/>
          </a:p>
          <a:p>
            <a:pPr marL="0" indent="0">
              <a:buNone/>
            </a:pPr>
            <a:r>
              <a:rPr lang="en-US" sz="2100" b="1" u="sng" dirty="0" smtClean="0"/>
              <a:t>HRPP Compliance Team:</a:t>
            </a:r>
          </a:p>
          <a:p>
            <a:r>
              <a:rPr lang="en-US" sz="1900" dirty="0" smtClean="0"/>
              <a:t>Jeri Barney, J.D., M.S., Senior Compliance Manager</a:t>
            </a:r>
          </a:p>
          <a:p>
            <a:r>
              <a:rPr lang="en-US" sz="1900" dirty="0" smtClean="0"/>
              <a:t>Jessica Randall, M.A., CIP, Compliance Manager</a:t>
            </a:r>
          </a:p>
          <a:p>
            <a:r>
              <a:rPr lang="en-US" sz="1900" dirty="0" smtClean="0"/>
              <a:t>Kimber Tanaka, Compliance Associate</a:t>
            </a:r>
          </a:p>
          <a:p>
            <a:endParaRPr lang="en-US" dirty="0"/>
          </a:p>
          <a:p>
            <a:endParaRPr lang="en-US"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2330" y="4198776"/>
            <a:ext cx="3813877" cy="2480546"/>
          </a:xfrm>
          <a:prstGeom prst="rect">
            <a:avLst/>
          </a:prstGeom>
        </p:spPr>
      </p:pic>
    </p:spTree>
    <p:extLst>
      <p:ext uri="{BB962C8B-B14F-4D97-AF65-F5344CB8AC3E}">
        <p14:creationId xmlns:p14="http://schemas.microsoft.com/office/powerpoint/2010/main" val="38410093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101" y="459067"/>
            <a:ext cx="9692640" cy="753913"/>
          </a:xfrm>
        </p:spPr>
        <p:txBody>
          <a:bodyPr>
            <a:normAutofit/>
          </a:bodyPr>
          <a:lstStyle/>
          <a:p>
            <a:r>
              <a:rPr lang="en-US" b="1" dirty="0"/>
              <a:t>HRPP </a:t>
            </a:r>
            <a:r>
              <a:rPr lang="en-US" b="1" dirty="0" smtClean="0"/>
              <a:t>RQA&amp;C</a:t>
            </a:r>
            <a:endParaRPr lang="en-US" b="1" dirty="0"/>
          </a:p>
        </p:txBody>
      </p:sp>
      <p:sp>
        <p:nvSpPr>
          <p:cNvPr id="3" name="Content Placeholder 2"/>
          <p:cNvSpPr>
            <a:spLocks noGrp="1"/>
          </p:cNvSpPr>
          <p:nvPr>
            <p:ph idx="1"/>
          </p:nvPr>
        </p:nvSpPr>
        <p:spPr>
          <a:xfrm>
            <a:off x="393004" y="1342832"/>
            <a:ext cx="9459001" cy="5243804"/>
          </a:xfrm>
        </p:spPr>
        <p:txBody>
          <a:bodyPr>
            <a:normAutofit fontScale="92500" lnSpcReduction="20000"/>
          </a:bodyPr>
          <a:lstStyle/>
          <a:p>
            <a:pPr marL="0" indent="0">
              <a:buNone/>
            </a:pPr>
            <a:r>
              <a:rPr lang="en-US" sz="2000" dirty="0" smtClean="0"/>
              <a:t>Conducts reviews </a:t>
            </a:r>
            <a:r>
              <a:rPr lang="en-US" sz="2000" dirty="0"/>
              <a:t>of and responds to</a:t>
            </a:r>
            <a:r>
              <a:rPr lang="en-US" sz="2000" dirty="0" smtClean="0"/>
              <a:t>:</a:t>
            </a:r>
          </a:p>
          <a:p>
            <a:pPr marL="0" indent="0">
              <a:buNone/>
            </a:pPr>
            <a:endParaRPr lang="en-US" sz="100" dirty="0"/>
          </a:p>
          <a:p>
            <a:pPr lvl="2"/>
            <a:r>
              <a:rPr lang="en-US" sz="2000" dirty="0"/>
              <a:t>concerns of potentially serious and/or continuing </a:t>
            </a:r>
            <a:r>
              <a:rPr lang="en-US" sz="2000" dirty="0" smtClean="0"/>
              <a:t>noncompliance (deviations)</a:t>
            </a:r>
          </a:p>
          <a:p>
            <a:pPr lvl="2"/>
            <a:endParaRPr lang="en-US" sz="100" dirty="0"/>
          </a:p>
          <a:p>
            <a:pPr lvl="2"/>
            <a:r>
              <a:rPr lang="en-US" sz="2000" dirty="0"/>
              <a:t>potentially serious concerns expressed by subjects or non-subjects </a:t>
            </a:r>
          </a:p>
          <a:p>
            <a:pPr lvl="2"/>
            <a:r>
              <a:rPr lang="en-US" sz="2000" dirty="0" smtClean="0"/>
              <a:t>unanticipated problems involving risk to subjects or others (UPIRSOs) </a:t>
            </a:r>
            <a:r>
              <a:rPr lang="en-US" sz="2000" dirty="0"/>
              <a:t>that result in changes to the protocol or consent made at the request of the Yale PI or Yale IRB </a:t>
            </a:r>
            <a:endParaRPr lang="en-US" sz="2000" dirty="0" smtClean="0"/>
          </a:p>
          <a:p>
            <a:pPr lvl="2"/>
            <a:endParaRPr lang="en-US" sz="100" dirty="0" smtClean="0"/>
          </a:p>
          <a:p>
            <a:pPr lvl="2"/>
            <a:r>
              <a:rPr lang="en-US" sz="2000" dirty="0" smtClean="0"/>
              <a:t>Study suspensions and/or terminations</a:t>
            </a:r>
            <a:endParaRPr lang="en-US" sz="2000" dirty="0"/>
          </a:p>
          <a:p>
            <a:pPr marL="0" indent="0">
              <a:buNone/>
            </a:pPr>
            <a:endParaRPr lang="en-US" sz="900" dirty="0" smtClean="0"/>
          </a:p>
          <a:p>
            <a:pPr marL="0" indent="0">
              <a:buNone/>
            </a:pPr>
            <a:r>
              <a:rPr lang="en-US" sz="1900" dirty="0" smtClean="0"/>
              <a:t>Activities </a:t>
            </a:r>
            <a:r>
              <a:rPr lang="en-US" sz="1900" dirty="0"/>
              <a:t>of RQA&amp;C include, but are not limited to: </a:t>
            </a:r>
            <a:endParaRPr lang="en-US" sz="1900" dirty="0" smtClean="0"/>
          </a:p>
          <a:p>
            <a:pPr lvl="2"/>
            <a:r>
              <a:rPr lang="en-US" sz="1900" dirty="0" smtClean="0"/>
              <a:t>Conducting </a:t>
            </a:r>
            <a:r>
              <a:rPr lang="en-US" sz="1900" dirty="0"/>
              <a:t>Not-For-Cause (NFC) reviews of human subjects research </a:t>
            </a:r>
            <a:r>
              <a:rPr lang="en-US" sz="1900" dirty="0" smtClean="0"/>
              <a:t>(HSR) studies conducted at Yale &amp; approved </a:t>
            </a:r>
            <a:r>
              <a:rPr lang="en-US" sz="1900" dirty="0"/>
              <a:t>by the Yale </a:t>
            </a:r>
            <a:r>
              <a:rPr lang="en-US" sz="1900" dirty="0" smtClean="0"/>
              <a:t>IRB [or external IRB] </a:t>
            </a:r>
            <a:r>
              <a:rPr lang="en-US" sz="1900" dirty="0"/>
              <a:t>to assess compliance with University policies, procedures and </a:t>
            </a:r>
            <a:r>
              <a:rPr lang="en-US" sz="1900" dirty="0" smtClean="0"/>
              <a:t>federal </a:t>
            </a:r>
            <a:r>
              <a:rPr lang="en-US" sz="1900" dirty="0"/>
              <a:t>regulations  </a:t>
            </a:r>
          </a:p>
          <a:p>
            <a:pPr lvl="2"/>
            <a:r>
              <a:rPr lang="en-US" sz="1900" dirty="0"/>
              <a:t>Conducting For-Cause (FC) reviews of HSR studies in response to concerns of potentially serious and/or continuing noncompliance </a:t>
            </a:r>
            <a:r>
              <a:rPr lang="en-US" sz="1900" dirty="0" smtClean="0"/>
              <a:t>(deviations)</a:t>
            </a:r>
            <a:endParaRPr lang="en-US" sz="1900" dirty="0"/>
          </a:p>
          <a:p>
            <a:pPr lvl="2"/>
            <a:r>
              <a:rPr lang="en-US" sz="1900" dirty="0"/>
              <a:t>Reviewing </a:t>
            </a:r>
            <a:r>
              <a:rPr lang="en-US" sz="1900" dirty="0" smtClean="0"/>
              <a:t>UPIRSOs (when appropriate)</a:t>
            </a:r>
            <a:endParaRPr lang="en-US" sz="1900" dirty="0"/>
          </a:p>
          <a:p>
            <a:pPr lvl="2"/>
            <a:r>
              <a:rPr lang="en-US" sz="1900" dirty="0" smtClean="0"/>
              <a:t>Reporting </a:t>
            </a:r>
            <a:r>
              <a:rPr lang="en-US" sz="1900" dirty="0"/>
              <a:t>noncompliance to Federal agencies (when appropriate</a:t>
            </a:r>
            <a:r>
              <a:rPr lang="en-US" sz="1900" dirty="0" smtClean="0"/>
              <a:t>)</a:t>
            </a:r>
          </a:p>
          <a:p>
            <a:pPr lvl="2"/>
            <a:r>
              <a:rPr lang="en-US" sz="1900" dirty="0" smtClean="0"/>
              <a:t>Assisting </a:t>
            </a:r>
            <a:r>
              <a:rPr lang="en-US" sz="1900" dirty="0"/>
              <a:t>the research community in preparing for and responding to external audits (including </a:t>
            </a:r>
            <a:r>
              <a:rPr lang="en-US" sz="1900"/>
              <a:t>FDA </a:t>
            </a:r>
            <a:r>
              <a:rPr lang="en-US" sz="1900" smtClean="0"/>
              <a:t>inspections</a:t>
            </a:r>
            <a:r>
              <a:rPr lang="en-US" sz="1900" dirty="0"/>
              <a:t>) </a:t>
            </a:r>
          </a:p>
        </p:txBody>
      </p:sp>
      <p:pic>
        <p:nvPicPr>
          <p:cNvPr id="4" name="Picture 4" descr="Staff gatewa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37102" y="4775458"/>
            <a:ext cx="1324948" cy="20172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4691" y="88640"/>
            <a:ext cx="4497359" cy="1124340"/>
          </a:xfrm>
          <a:prstGeom prst="rect">
            <a:avLst/>
          </a:prstGeom>
        </p:spPr>
      </p:pic>
      <p:cxnSp>
        <p:nvCxnSpPr>
          <p:cNvPr id="7" name="Straight Connector 6"/>
          <p:cNvCxnSpPr/>
          <p:nvPr/>
        </p:nvCxnSpPr>
        <p:spPr>
          <a:xfrm>
            <a:off x="2995126" y="3676260"/>
            <a:ext cx="4254759" cy="18661"/>
          </a:xfrm>
          <a:prstGeom prst="line">
            <a:avLst/>
          </a:prstGeom>
          <a:ln w="19050">
            <a:solidFill>
              <a:schemeClr val="accent2">
                <a:lumMod val="50000"/>
              </a:schemeClr>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0751033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232" y="431074"/>
            <a:ext cx="9692640" cy="1043162"/>
          </a:xfrm>
        </p:spPr>
        <p:txBody>
          <a:bodyPr/>
          <a:lstStyle/>
          <a:p>
            <a:r>
              <a:rPr lang="en-US" dirty="0" smtClean="0"/>
              <a:t>Billing</a:t>
            </a:r>
            <a:endParaRPr lang="en-US" dirty="0"/>
          </a:p>
        </p:txBody>
      </p:sp>
      <p:sp>
        <p:nvSpPr>
          <p:cNvPr id="3" name="Content Placeholder 2"/>
          <p:cNvSpPr>
            <a:spLocks noGrp="1"/>
          </p:cNvSpPr>
          <p:nvPr>
            <p:ph idx="1"/>
          </p:nvPr>
        </p:nvSpPr>
        <p:spPr>
          <a:xfrm>
            <a:off x="786011" y="1754154"/>
            <a:ext cx="8595360" cy="4351337"/>
          </a:xfrm>
        </p:spPr>
        <p:txBody>
          <a:bodyPr/>
          <a:lstStyle/>
          <a:p>
            <a:pPr marL="0" indent="0">
              <a:buNone/>
            </a:pPr>
            <a:r>
              <a:rPr lang="en-US" dirty="0" smtClean="0"/>
              <a:t>IRB charges fees for review of industry sponsored research studies.</a:t>
            </a:r>
          </a:p>
          <a:p>
            <a:pPr marL="0" indent="0">
              <a:buNone/>
            </a:pPr>
            <a:r>
              <a:rPr lang="en-US" dirty="0" smtClean="0"/>
              <a:t>The IRB fee schedule is available on the website.</a:t>
            </a:r>
          </a:p>
          <a:p>
            <a:endParaRPr lang="en-US" dirty="0"/>
          </a:p>
          <a:p>
            <a:endParaRPr lang="en-US" dirty="0" smtClean="0"/>
          </a:p>
          <a:p>
            <a:r>
              <a:rPr lang="en-US" u="sng" dirty="0" smtClean="0"/>
              <a:t>Meriam Worzella, </a:t>
            </a:r>
            <a:r>
              <a:rPr lang="en-US" u="sng" dirty="0"/>
              <a:t>IRB Billing &amp; Affiliate Agreements Manager</a:t>
            </a:r>
          </a:p>
          <a:p>
            <a:endParaRPr lang="en-US" dirty="0" smtClean="0"/>
          </a:p>
          <a:p>
            <a:endParaRPr lang="en-US" dirty="0"/>
          </a:p>
          <a:p>
            <a:endParaRPr lang="en-US" dirty="0"/>
          </a:p>
        </p:txBody>
      </p:sp>
      <p:sp>
        <p:nvSpPr>
          <p:cNvPr id="5" name="AutoShape 2" descr="Image result for billing"/>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5764" y="4020912"/>
            <a:ext cx="3189126" cy="2561931"/>
          </a:xfrm>
          <a:prstGeom prst="rect">
            <a:avLst/>
          </a:prstGeom>
        </p:spPr>
      </p:pic>
    </p:spTree>
    <p:extLst>
      <p:ext uri="{BB962C8B-B14F-4D97-AF65-F5344CB8AC3E}">
        <p14:creationId xmlns:p14="http://schemas.microsoft.com/office/powerpoint/2010/main" val="41989700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762" y="276339"/>
            <a:ext cx="9692640" cy="1325562"/>
          </a:xfrm>
        </p:spPr>
        <p:txBody>
          <a:bodyPr/>
          <a:lstStyle/>
          <a:p>
            <a:r>
              <a:rPr lang="en-US" b="1" dirty="0" smtClean="0"/>
              <a:t>Education</a:t>
            </a:r>
            <a:endParaRPr lang="en-US" b="1" dirty="0"/>
          </a:p>
        </p:txBody>
      </p:sp>
      <p:sp>
        <p:nvSpPr>
          <p:cNvPr id="3" name="Content Placeholder 2"/>
          <p:cNvSpPr>
            <a:spLocks noGrp="1"/>
          </p:cNvSpPr>
          <p:nvPr>
            <p:ph idx="1"/>
          </p:nvPr>
        </p:nvSpPr>
        <p:spPr>
          <a:xfrm>
            <a:off x="496762" y="1757630"/>
            <a:ext cx="8595360" cy="4351337"/>
          </a:xfrm>
        </p:spPr>
        <p:txBody>
          <a:bodyPr/>
          <a:lstStyle/>
          <a:p>
            <a:r>
              <a:rPr lang="en-US" dirty="0" smtClean="0"/>
              <a:t>First and Second Friday Series</a:t>
            </a:r>
          </a:p>
          <a:p>
            <a:r>
              <a:rPr lang="en-US" dirty="0" smtClean="0"/>
              <a:t>Monthly sessions in Cohen Auditorium</a:t>
            </a:r>
          </a:p>
          <a:p>
            <a:r>
              <a:rPr lang="en-US" dirty="0" smtClean="0"/>
              <a:t>Per Request Training Sessions for individual groups</a:t>
            </a:r>
          </a:p>
          <a:p>
            <a:r>
              <a:rPr lang="en-US" dirty="0" smtClean="0"/>
              <a:t>Consultations</a:t>
            </a:r>
          </a:p>
          <a:p>
            <a:r>
              <a:rPr lang="en-US" dirty="0" smtClean="0"/>
              <a:t>Online resources</a:t>
            </a:r>
          </a:p>
          <a:p>
            <a:endParaRPr lang="en-US" dirty="0"/>
          </a:p>
          <a:p>
            <a:endParaRPr lang="en-US" dirty="0" smtClean="0"/>
          </a:p>
          <a:p>
            <a:endParaRPr lang="en-US" dirty="0" smtClean="0"/>
          </a:p>
          <a:p>
            <a:r>
              <a:rPr lang="en-US" u="sng" dirty="0" smtClean="0"/>
              <a:t>Monika Lau, Education, Training &amp; IRB of Record Specialist</a:t>
            </a:r>
            <a:endParaRPr lang="en-US" u="sng" dirty="0"/>
          </a:p>
        </p:txBody>
      </p:sp>
      <p:pic>
        <p:nvPicPr>
          <p:cNvPr id="4098" name="Picture 2" descr="http://benningtonrescue.org/wp-content/uploads/2015/04/EDUCATION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1232" y="2837399"/>
            <a:ext cx="5642191" cy="2714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73301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2035" y="356429"/>
            <a:ext cx="9692640" cy="987179"/>
          </a:xfrm>
        </p:spPr>
        <p:txBody>
          <a:bodyPr/>
          <a:lstStyle/>
          <a:p>
            <a:r>
              <a:rPr lang="en-US" dirty="0" smtClean="0"/>
              <a:t>Institutional Review Boards - IRB</a:t>
            </a:r>
            <a:endParaRPr lang="en-US" dirty="0"/>
          </a:p>
        </p:txBody>
      </p:sp>
      <p:pic>
        <p:nvPicPr>
          <p:cNvPr id="4" name="Content Placeholder 3"/>
          <p:cNvPicPr>
            <a:picLocks noGrp="1" noChangeAspect="1"/>
          </p:cNvPicPr>
          <p:nvPr>
            <p:ph idx="1"/>
          </p:nvPr>
        </p:nvPicPr>
        <p:blipFill>
          <a:blip r:embed="rId2"/>
          <a:stretch>
            <a:fillRect/>
          </a:stretch>
        </p:blipFill>
        <p:spPr>
          <a:xfrm>
            <a:off x="2335809" y="1587840"/>
            <a:ext cx="5902578" cy="4309106"/>
          </a:xfrm>
          <a:prstGeom prst="rect">
            <a:avLst/>
          </a:prstGeom>
        </p:spPr>
      </p:pic>
    </p:spTree>
    <p:extLst>
      <p:ext uri="{BB962C8B-B14F-4D97-AF65-F5344CB8AC3E}">
        <p14:creationId xmlns:p14="http://schemas.microsoft.com/office/powerpoint/2010/main" val="883762661"/>
      </p:ext>
    </p:extLst>
  </p:cSld>
  <p:clrMapOvr>
    <a:masterClrMapping/>
  </p:clrMapOvr>
  <p:timing>
    <p:tnLst>
      <p:par>
        <p:cTn id="1" dur="indefinite" restart="never" nodeType="tmRoot"/>
      </p:par>
    </p:tnLst>
  </p:timing>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TM03457515[[fn=View]]</Template>
  <TotalTime>561</TotalTime>
  <Words>1888</Words>
  <Application>Microsoft Office PowerPoint</Application>
  <PresentationFormat>Widescreen</PresentationFormat>
  <Paragraphs>394</Paragraphs>
  <Slides>47</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Arial</vt:lpstr>
      <vt:lpstr>Calibri</vt:lpstr>
      <vt:lpstr>Century Schoolbook</vt:lpstr>
      <vt:lpstr>Wingdings</vt:lpstr>
      <vt:lpstr>Wingdings 2</vt:lpstr>
      <vt:lpstr>View</vt:lpstr>
      <vt:lpstr>Introduction to  the Human Research Protection Program and the Yale IRBs </vt:lpstr>
      <vt:lpstr>PowerPoint Presentation</vt:lpstr>
      <vt:lpstr>New Location</vt:lpstr>
      <vt:lpstr>PowerPoint Presentation</vt:lpstr>
      <vt:lpstr>HRPP Research Quality Assurance &amp; Compliance (RQA&amp;C)  [aka the “HRPP Compliance Team”]</vt:lpstr>
      <vt:lpstr>HRPP RQA&amp;C</vt:lpstr>
      <vt:lpstr>Billing</vt:lpstr>
      <vt:lpstr>Education</vt:lpstr>
      <vt:lpstr>Institutional Review Boards - IRB</vt:lpstr>
      <vt:lpstr>Human Investigation Committee</vt:lpstr>
      <vt:lpstr>Human Subjects Committee</vt:lpstr>
      <vt:lpstr>IRB Chairs</vt:lpstr>
      <vt:lpstr>PowerPoint Presentation</vt:lpstr>
      <vt:lpstr>Numbers</vt:lpstr>
      <vt:lpstr>PowerPoint Presentation</vt:lpstr>
      <vt:lpstr>IRB Decision Tree</vt:lpstr>
      <vt:lpstr>Research    45CFR46.102</vt:lpstr>
      <vt:lpstr>Projects that are not research</vt:lpstr>
      <vt:lpstr>Human Subjects 45CFR46.102</vt:lpstr>
      <vt:lpstr>Data that would NOT be considered Human Subjects </vt:lpstr>
      <vt:lpstr>Exemptions</vt:lpstr>
      <vt:lpstr>Documents needed for the IRB Review</vt:lpstr>
      <vt:lpstr>Points to remember when developing a research protocol/ consent documents</vt:lpstr>
      <vt:lpstr>Approval Criteria 45CFR46.111</vt:lpstr>
      <vt:lpstr>Important links before you submit the application</vt:lpstr>
      <vt:lpstr>Submission to the IRB</vt:lpstr>
      <vt:lpstr>PowerPoint Presentation</vt:lpstr>
      <vt:lpstr>Points to Remember about HSC process</vt:lpstr>
      <vt:lpstr>To ensure a quicker review and turnaround time:</vt:lpstr>
      <vt:lpstr>PowerPoint Presentation</vt:lpstr>
      <vt:lpstr>Initial Checks</vt:lpstr>
      <vt:lpstr>Triage</vt:lpstr>
      <vt:lpstr>Regulatory Review</vt:lpstr>
      <vt:lpstr>PowerPoint Presentation</vt:lpstr>
      <vt:lpstr>Expedited Review</vt:lpstr>
      <vt:lpstr>Federal Regulations regarding expedited review</vt:lpstr>
      <vt:lpstr>Expedited Review </vt:lpstr>
      <vt:lpstr>Full Committee Meeting</vt:lpstr>
      <vt:lpstr>What the Committee Can Do</vt:lpstr>
      <vt:lpstr>Changes</vt:lpstr>
      <vt:lpstr>When things go wrong</vt:lpstr>
      <vt:lpstr>Expiration of the approval </vt:lpstr>
      <vt:lpstr>Collaboration with other researchers</vt:lpstr>
      <vt:lpstr>Unaffiliated Investigator Agreements</vt:lpstr>
      <vt:lpstr>PowerPoint Presentation</vt:lpstr>
      <vt:lpstr>Where to get help</vt:lpstr>
      <vt:lpstr>PowerPoint Presentation</vt:lpstr>
    </vt:vector>
  </TitlesOfParts>
  <Company>Yale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Yale IRBs</dc:title>
  <dc:creator>Lau, Monika</dc:creator>
  <cp:lastModifiedBy>Mangler, Christine</cp:lastModifiedBy>
  <cp:revision>59</cp:revision>
  <dcterms:created xsi:type="dcterms:W3CDTF">2015-08-31T16:50:46Z</dcterms:created>
  <dcterms:modified xsi:type="dcterms:W3CDTF">2015-09-21T19:00:37Z</dcterms:modified>
</cp:coreProperties>
</file>