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5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8B39D4-392C-4420-B77B-37A1841FC59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667BB6-EF26-4E68-8F98-732598FDE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hyperlink" Target="http://www.yale.edu/hrpp/policie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Re-Consent </a:t>
            </a:r>
            <a:r>
              <a:rPr lang="en-US" sz="6000" dirty="0"/>
              <a:t>or Notification of Significant New Findings Developed During the Course of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02" y="4455620"/>
            <a:ext cx="10365349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will You need to ‘re-Consent’ Study Subjects and How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sz="1200" dirty="0" smtClean="0"/>
              <a:t>* To play a presentation, click on the icon      On the Status Bar below: 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338153"/>
            <a:ext cx="559837" cy="51984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545" y="5316291"/>
            <a:ext cx="180952" cy="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1"/>
    </mc:Choice>
    <mc:Fallback xmlns="">
      <p:transition spd="slow" advTm="36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and Considerations</a:t>
            </a:r>
            <a:br>
              <a:rPr lang="en-US" dirty="0" smtClean="0"/>
            </a:br>
            <a:r>
              <a:rPr lang="en-US" dirty="0" smtClean="0"/>
              <a:t>When New Information Emerges</a:t>
            </a:r>
            <a:br>
              <a:rPr lang="en-US" dirty="0" smtClean="0"/>
            </a:br>
            <a:r>
              <a:rPr lang="en-US" sz="3600" dirty="0" smtClean="0"/>
              <a:t>Who/What/When/Where/How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Who </a:t>
            </a:r>
            <a:r>
              <a:rPr lang="en-US" dirty="0" smtClean="0">
                <a:latin typeface="+mj-lt"/>
              </a:rPr>
              <a:t>needs to be notified or re-consented?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All subjects?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Subjects on active treatment?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 group of subjects?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/>
              <a:t>What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the change that requires communication?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New risks/inconveniences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New procedures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</a:t>
            </a:r>
            <a:r>
              <a:rPr lang="en-US" dirty="0">
                <a:latin typeface="+mj-lt"/>
              </a:rPr>
              <a:t>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Other significant findings</a:t>
            </a:r>
            <a:endParaRPr lang="en-US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2932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>
                <a:latin typeface="+mj-lt"/>
              </a:rPr>
              <a:t>When </a:t>
            </a:r>
            <a:r>
              <a:rPr lang="en-US" sz="1900" dirty="0">
                <a:latin typeface="+mj-lt"/>
              </a:rPr>
              <a:t>must notification or re-consent </a:t>
            </a:r>
            <a:r>
              <a:rPr lang="en-US" sz="1900" dirty="0" smtClean="0">
                <a:latin typeface="+mj-lt"/>
              </a:rPr>
              <a:t>occur?</a:t>
            </a:r>
            <a:endParaRPr lang="en-US" sz="19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j-lt"/>
              </a:rPr>
              <a:t>Immediately</a:t>
            </a:r>
            <a:endParaRPr lang="en-US" sz="19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Before next study </a:t>
            </a:r>
            <a:r>
              <a:rPr lang="en-US" sz="1900" dirty="0" smtClean="0">
                <a:latin typeface="+mj-lt"/>
              </a:rPr>
              <a:t>visit/specific </a:t>
            </a:r>
            <a:r>
              <a:rPr lang="en-US" sz="1900" dirty="0">
                <a:latin typeface="+mj-lt"/>
              </a:rPr>
              <a:t>study procedures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>
              <a:latin typeface="+mj-lt"/>
            </a:endParaRPr>
          </a:p>
          <a:p>
            <a:r>
              <a:rPr lang="en-US" sz="1900" b="1" dirty="0" smtClean="0">
                <a:latin typeface="+mj-lt"/>
              </a:rPr>
              <a:t>Where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>
                <a:latin typeface="+mj-lt"/>
              </a:rPr>
              <a:t>and </a:t>
            </a:r>
            <a:r>
              <a:rPr lang="en-US" sz="1900" b="1" dirty="0">
                <a:latin typeface="+mj-lt"/>
              </a:rPr>
              <a:t>How</a:t>
            </a:r>
            <a:r>
              <a:rPr lang="en-US" sz="1900" dirty="0">
                <a:latin typeface="+mj-lt"/>
              </a:rPr>
              <a:t> should notification be implemented?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In-person visit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letter with phone 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revised consent </a:t>
            </a:r>
            <a:r>
              <a:rPr lang="en-US" sz="1900" dirty="0" smtClean="0">
                <a:latin typeface="+mj-lt"/>
              </a:rPr>
              <a:t>form/addendum</a:t>
            </a:r>
          </a:p>
          <a:p>
            <a:endParaRPr lang="en-US" sz="2100" b="1" dirty="0"/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3788523"/>
            <a:ext cx="2332653" cy="2332653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65"/>
    </mc:Choice>
    <mc:Fallback xmlns="">
      <p:transition spd="slow" advTm="99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65305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Active Study Participants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 Affected By the Change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021755"/>
              </p:ext>
            </p:extLst>
          </p:nvPr>
        </p:nvGraphicFramePr>
        <p:xfrm>
          <a:off x="1096963" y="2582334"/>
          <a:ext cx="4938712" cy="337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12"/>
              </a:tblGrid>
              <a:tr h="337819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New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risks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Additional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study procedures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(not previously described in the consent form)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in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the study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drug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administration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to payments or cost for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participation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22" marR="56122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participants NOT Affected by the Change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0978090"/>
              </p:ext>
            </p:extLst>
          </p:nvPr>
        </p:nvGraphicFramePr>
        <p:xfrm>
          <a:off x="6218238" y="2582335"/>
          <a:ext cx="4937125" cy="3361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125"/>
              </a:tblGrid>
              <a:tr h="336126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Changes in date/version control 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Modifications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to the arm of the study that the participant is not enrolled in 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Addition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of procedures that the subject will not be asked to undergo e.g. baseline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MRI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Minor editorial changes in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 consent/protocol for clarity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04" marR="56104" marT="0" marB="0"/>
                </a:tc>
              </a:tr>
            </a:tbl>
          </a:graphicData>
        </a:graphic>
      </p:graphicFrame>
      <p:sp>
        <p:nvSpPr>
          <p:cNvPr id="15" name="Text Placeholder 2"/>
          <p:cNvSpPr txBox="1">
            <a:spLocks/>
          </p:cNvSpPr>
          <p:nvPr/>
        </p:nvSpPr>
        <p:spPr>
          <a:xfrm>
            <a:off x="100584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RE-CONSENT/NOTIFICATION REQUIRED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21792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RE-CONSENT/NOTIFICATION </a:t>
            </a:r>
            <a:r>
              <a:rPr lang="en-US" b="1" dirty="0" smtClean="0">
                <a:solidFill>
                  <a:srgbClr val="FF0000"/>
                </a:solidFill>
              </a:rPr>
              <a:t>NOT REQUIRED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34"/>
    </mc:Choice>
    <mc:Fallback xmlns="">
      <p:transition spd="slow" advTm="6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Enrolled Study Participants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 Affected By the Change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7976871"/>
              </p:ext>
            </p:extLst>
          </p:nvPr>
        </p:nvGraphicFramePr>
        <p:xfrm>
          <a:off x="1096963" y="2582334"/>
          <a:ext cx="4938712" cy="337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12"/>
              </a:tblGrid>
              <a:tr h="337819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Newly discovered long term side effects of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drug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 adverse events associated with the implanted study device 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22" marR="56122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Participant </a:t>
            </a:r>
            <a:r>
              <a:rPr lang="en-US" dirty="0" smtClean="0"/>
              <a:t>NOT Affected </a:t>
            </a:r>
            <a:r>
              <a:rPr lang="en-US" dirty="0"/>
              <a:t>By the Change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9475199"/>
              </p:ext>
            </p:extLst>
          </p:nvPr>
        </p:nvGraphicFramePr>
        <p:xfrm>
          <a:off x="6218238" y="2582334"/>
          <a:ext cx="4937125" cy="337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125"/>
              </a:tblGrid>
              <a:tr h="3379927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New short term side effects of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drug/procedure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Changes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to the study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design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dirty="0" smtClean="0">
                        <a:effectLst/>
                        <a:latin typeface="+mj-lt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The information that would not affect currently enrolled individuals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104" marR="56104" marT="0" marB="0"/>
                </a:tc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621792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RE-CONSENT/NOTIFICATION </a:t>
            </a:r>
            <a:r>
              <a:rPr lang="en-US" b="1" dirty="0" smtClean="0">
                <a:solidFill>
                  <a:srgbClr val="FF0000"/>
                </a:solidFill>
              </a:rPr>
              <a:t>NOT REQUIRED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97280" y="583333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RE-CONSENT/NOTIFICATION REQUIRED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6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8"/>
    </mc:Choice>
    <mc:Fallback xmlns="">
      <p:transition spd="slow" advTm="41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Re-consenting when research participant needs to make a decision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/>
              <a:t>Consent addendum</a:t>
            </a:r>
            <a:r>
              <a:rPr lang="en-US" dirty="0"/>
              <a:t> 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short, focuses on the </a:t>
            </a:r>
            <a:r>
              <a:rPr lang="en-US" dirty="0"/>
              <a:t>new information </a:t>
            </a:r>
            <a:r>
              <a:rPr lang="en-US" dirty="0" smtClean="0"/>
              <a:t>only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 template available on http://www.yale.edu/hrpp/forms-templates/biomedical.html</a:t>
            </a:r>
            <a:endParaRPr lang="en-US" dirty="0" smtClean="0"/>
          </a:p>
          <a:p>
            <a:endParaRPr lang="en-US" dirty="0"/>
          </a:p>
          <a:p>
            <a:r>
              <a:rPr lang="en-US" u="sng" dirty="0"/>
              <a:t>Full Revised Consent Form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used when </a:t>
            </a:r>
            <a:r>
              <a:rPr lang="en-US" dirty="0"/>
              <a:t>changes to the consent form are </a:t>
            </a:r>
            <a:r>
              <a:rPr lang="en-US" dirty="0" smtClean="0"/>
              <a:t>extensive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used with a </a:t>
            </a:r>
            <a:r>
              <a:rPr lang="en-US" dirty="0" smtClean="0"/>
              <a:t>cover </a:t>
            </a:r>
            <a:r>
              <a:rPr lang="en-US" dirty="0"/>
              <a:t>letter </a:t>
            </a:r>
            <a:r>
              <a:rPr lang="en-US" dirty="0" smtClean="0"/>
              <a:t>highlighting </a:t>
            </a:r>
            <a:r>
              <a:rPr lang="en-US" dirty="0"/>
              <a:t>the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8" y="3480708"/>
            <a:ext cx="2739312" cy="195404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4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0"/>
    </mc:Choice>
    <mc:Fallback xmlns="">
      <p:transition spd="slow" advTm="6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Verbal consent/notification only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023360"/>
          </a:xfrm>
        </p:spPr>
        <p:txBody>
          <a:bodyPr/>
          <a:lstStyle/>
          <a:p>
            <a:pPr lvl="0"/>
            <a:r>
              <a:rPr lang="en-US" u="sng" dirty="0"/>
              <a:t>Documented phone call </a:t>
            </a:r>
            <a:endParaRPr lang="en-US" u="sng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when subject’s </a:t>
            </a:r>
            <a:r>
              <a:rPr lang="en-US" dirty="0"/>
              <a:t>participation concluded and </a:t>
            </a:r>
            <a:r>
              <a:rPr lang="en-US" dirty="0" smtClean="0"/>
              <a:t>there is no need </a:t>
            </a:r>
            <a:r>
              <a:rPr lang="en-US" dirty="0"/>
              <a:t>to provide continued </a:t>
            </a:r>
            <a:r>
              <a:rPr lang="en-US" dirty="0" smtClean="0"/>
              <a:t>consent OR 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when the </a:t>
            </a:r>
            <a:r>
              <a:rPr lang="en-US" dirty="0"/>
              <a:t>IRB </a:t>
            </a:r>
            <a:r>
              <a:rPr lang="en-US" dirty="0" smtClean="0"/>
              <a:t>determines </a:t>
            </a:r>
            <a:r>
              <a:rPr lang="en-US" dirty="0"/>
              <a:t>that research participant’s verbal agreement to continue to participate in the study is </a:t>
            </a:r>
            <a:r>
              <a:rPr lang="en-US" dirty="0" smtClean="0"/>
              <a:t>sufficient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u="sng" dirty="0"/>
              <a:t>Informational Letter </a:t>
            </a:r>
            <a:endParaRPr lang="en-US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receipt </a:t>
            </a:r>
            <a:r>
              <a:rPr lang="en-US" dirty="0"/>
              <a:t>should be acknowledged and documented in the study file, can be followed by a phone </a:t>
            </a:r>
            <a:r>
              <a:rPr lang="en-US" dirty="0" smtClean="0"/>
              <a:t>call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02" y="1155899"/>
            <a:ext cx="1296955" cy="97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59" y="4861250"/>
            <a:ext cx="1489004" cy="119120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2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7"/>
    </mc:Choice>
    <mc:Fallback xmlns="">
      <p:transition spd="slow" advTm="3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Notification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Phone </a:t>
            </a:r>
            <a:r>
              <a:rPr lang="en-US" b="1" u="sng" dirty="0" smtClean="0"/>
              <a:t>Call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when </a:t>
            </a:r>
            <a:r>
              <a:rPr lang="en-US" dirty="0"/>
              <a:t>the study participants are at immediate risk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when immediate action </a:t>
            </a:r>
            <a:r>
              <a:rPr lang="en-US" dirty="0"/>
              <a:t>is </a:t>
            </a:r>
            <a:r>
              <a:rPr lang="en-US" dirty="0" smtClean="0"/>
              <a:t>required e.g</a:t>
            </a:r>
            <a:r>
              <a:rPr lang="en-US" dirty="0"/>
              <a:t>. stopping the study </a:t>
            </a:r>
            <a:r>
              <a:rPr lang="en-US" dirty="0" smtClean="0"/>
              <a:t>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done </a:t>
            </a:r>
            <a:r>
              <a:rPr lang="en-US" u="sng" dirty="0" smtClean="0"/>
              <a:t>prior </a:t>
            </a:r>
            <a:r>
              <a:rPr lang="en-US" u="sng" dirty="0"/>
              <a:t>to the approval of the notification </a:t>
            </a:r>
            <a:r>
              <a:rPr lang="en-US" dirty="0"/>
              <a:t>documents by the </a:t>
            </a:r>
            <a:r>
              <a:rPr lang="en-US" dirty="0" smtClean="0"/>
              <a:t>IRB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should be documented and followed by written </a:t>
            </a:r>
            <a:r>
              <a:rPr lang="en-US" dirty="0" smtClean="0"/>
              <a:t>notification/re-consenting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53" y="117484"/>
            <a:ext cx="1616269" cy="161987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7"/>
    </mc:Choice>
    <mc:Fallback xmlns="">
      <p:transition spd="slow" advTm="37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6403"/>
            <a:ext cx="10058400" cy="4023360"/>
          </a:xfrm>
        </p:spPr>
        <p:txBody>
          <a:bodyPr/>
          <a:lstStyle/>
          <a:p>
            <a:r>
              <a:rPr lang="en-US" dirty="0" smtClean="0"/>
              <a:t>PI: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Revises a plan for re-consenting/notification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Submits it for IRB review</a:t>
            </a:r>
          </a:p>
          <a:p>
            <a:endParaRPr lang="en-US" dirty="0"/>
          </a:p>
          <a:p>
            <a:r>
              <a:rPr lang="en-US" dirty="0" smtClean="0"/>
              <a:t>IRB: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Makes final determination about re-consenting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Communicates the determination to the PI in a letter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95" y="3430210"/>
            <a:ext cx="2470373" cy="23554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7"/>
    </mc:Choice>
    <mc:Fallback xmlns="">
      <p:transition spd="slow" advTm="4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Guidance 200GD3 on Re-consenting at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www.yale.edu/hrpp/policies/index.html</a:t>
            </a:r>
            <a:endParaRPr lang="en-US" dirty="0" smtClean="0"/>
          </a:p>
          <a:p>
            <a:r>
              <a:rPr lang="en-US" dirty="0" smtClean="0"/>
              <a:t>Speak to your IRB Representative at 203-785-4688</a:t>
            </a:r>
          </a:p>
          <a:p>
            <a:r>
              <a:rPr lang="en-US" dirty="0" smtClean="0"/>
              <a:t>Email HIC Office at hrpp@yale.edu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4"/>
    </mc:Choice>
    <mc:Fallback xmlns="">
      <p:transition spd="slow" advTm="24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6.9|22.4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5|4.8|5.5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939</TotalTime>
  <Words>445</Words>
  <Application>Microsoft Office PowerPoint</Application>
  <PresentationFormat>Widescreen</PresentationFormat>
  <Paragraphs>88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Retrospect</vt:lpstr>
      <vt:lpstr>Re-Consent or Notification of Significant New Findings Developed During the Course of Research</vt:lpstr>
      <vt:lpstr>Questions and Considerations When New Information Emerges Who/What/When/Where/How</vt:lpstr>
      <vt:lpstr>Active Study Participants</vt:lpstr>
      <vt:lpstr>Previously Enrolled Study Participants</vt:lpstr>
      <vt:lpstr>   Re-consenting when research participant needs to make a decision </vt:lpstr>
      <vt:lpstr>Verbal consent/notification only</vt:lpstr>
      <vt:lpstr>Immediate Notification Required</vt:lpstr>
      <vt:lpstr>Course of Action</vt:lpstr>
      <vt:lpstr>Questions?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Monika</dc:creator>
  <cp:lastModifiedBy>Lau, Monika</cp:lastModifiedBy>
  <cp:revision>42</cp:revision>
  <dcterms:created xsi:type="dcterms:W3CDTF">2015-01-13T15:03:35Z</dcterms:created>
  <dcterms:modified xsi:type="dcterms:W3CDTF">2015-03-31T20:03:40Z</dcterms:modified>
</cp:coreProperties>
</file>