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ma" ContentType="audio/x-ms-wma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60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9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864" y="1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B39D4-392C-4420-B77B-37A1841FC591}" type="datetimeFigureOut">
              <a:rPr lang="en-US" smtClean="0"/>
              <a:t>3/23/16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67BB6-EF26-4E68-8F98-732598FDEAC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459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B39D4-392C-4420-B77B-37A1841FC591}" type="datetimeFigureOut">
              <a:rPr lang="en-US" smtClean="0"/>
              <a:t>3/23/16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67BB6-EF26-4E68-8F98-732598FDE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329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B39D4-392C-4420-B77B-37A1841FC591}" type="datetimeFigureOut">
              <a:rPr lang="en-US" smtClean="0"/>
              <a:t>3/23/16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67BB6-EF26-4E68-8F98-732598FDE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94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B39D4-392C-4420-B77B-37A1841FC591}" type="datetimeFigureOut">
              <a:rPr lang="en-US" smtClean="0"/>
              <a:t>3/23/16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67BB6-EF26-4E68-8F98-732598FDE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946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B39D4-392C-4420-B77B-37A1841FC591}" type="datetimeFigureOut">
              <a:rPr lang="en-US" smtClean="0"/>
              <a:t>3/23/16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67BB6-EF26-4E68-8F98-732598FDEAC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922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B39D4-392C-4420-B77B-37A1841FC591}" type="datetimeFigureOut">
              <a:rPr lang="en-US" smtClean="0"/>
              <a:t>3/23/16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67BB6-EF26-4E68-8F98-732598FDE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329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B39D4-392C-4420-B77B-37A1841FC591}" type="datetimeFigureOut">
              <a:rPr lang="en-US" smtClean="0"/>
              <a:t>3/23/16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67BB6-EF26-4E68-8F98-732598FDE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090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B39D4-392C-4420-B77B-37A1841FC591}" type="datetimeFigureOut">
              <a:rPr lang="en-US" smtClean="0"/>
              <a:t>3/23/16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67BB6-EF26-4E68-8F98-732598FDE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076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B39D4-392C-4420-B77B-37A1841FC591}" type="datetimeFigureOut">
              <a:rPr lang="en-US" smtClean="0"/>
              <a:t>3/23/16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67BB6-EF26-4E68-8F98-732598FDE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60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98B39D4-392C-4420-B77B-37A1841FC591}" type="datetimeFigureOut">
              <a:rPr lang="en-US" smtClean="0"/>
              <a:t>3/23/16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667BB6-EF26-4E68-8F98-732598FDE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70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B39D4-392C-4420-B77B-37A1841FC591}" type="datetimeFigureOut">
              <a:rPr lang="en-US" smtClean="0"/>
              <a:t>3/23/16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67BB6-EF26-4E68-8F98-732598FDE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131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98B39D4-392C-4420-B77B-37A1841FC591}" type="datetimeFigureOut">
              <a:rPr lang="en-US" smtClean="0"/>
              <a:t>3/23/16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3667BB6-EF26-4E68-8F98-732598FDEAC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84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2.gif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microsoft.com/office/2007/relationships/media" Target="../media/media1.wma"/><Relationship Id="rId2" Type="http://schemas.openxmlformats.org/officeDocument/2006/relationships/audio" Target="../media/media1.wm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4" Type="http://schemas.openxmlformats.org/officeDocument/2006/relationships/slideLayout" Target="../slideLayouts/slideLayout4.xml"/><Relationship Id="rId5" Type="http://schemas.openxmlformats.org/officeDocument/2006/relationships/image" Target="../media/image5.jpg"/><Relationship Id="rId6" Type="http://schemas.openxmlformats.org/officeDocument/2006/relationships/image" Target="../media/image3.png"/><Relationship Id="rId1" Type="http://schemas.openxmlformats.org/officeDocument/2006/relationships/tags" Target="../tags/tag1.xml"/><Relationship Id="rId2" Type="http://schemas.microsoft.com/office/2007/relationships/media" Target="../media/media2.wm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4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1" Type="http://schemas.openxmlformats.org/officeDocument/2006/relationships/tags" Target="../tags/tag2.xml"/><Relationship Id="rId2" Type="http://schemas.microsoft.com/office/2007/relationships/media" Target="../media/media3.wm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4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1" Type="http://schemas.openxmlformats.org/officeDocument/2006/relationships/tags" Target="../tags/tag3.xml"/><Relationship Id="rId2" Type="http://schemas.microsoft.com/office/2007/relationships/media" Target="../media/media4.wm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ma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6" Type="http://schemas.openxmlformats.org/officeDocument/2006/relationships/image" Target="../media/image3.png"/><Relationship Id="rId1" Type="http://schemas.openxmlformats.org/officeDocument/2006/relationships/tags" Target="../tags/tag4.xml"/><Relationship Id="rId2" Type="http://schemas.microsoft.com/office/2007/relationships/media" Target="../media/media5.wm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ma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3.png"/><Relationship Id="rId1" Type="http://schemas.openxmlformats.org/officeDocument/2006/relationships/tags" Target="../tags/tag5.xml"/><Relationship Id="rId2" Type="http://schemas.microsoft.com/office/2007/relationships/media" Target="../media/media6.wm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ma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6" Type="http://schemas.openxmlformats.org/officeDocument/2006/relationships/image" Target="../media/image3.png"/><Relationship Id="rId1" Type="http://schemas.openxmlformats.org/officeDocument/2006/relationships/tags" Target="../tags/tag6.xml"/><Relationship Id="rId2" Type="http://schemas.microsoft.com/office/2007/relationships/media" Target="../media/media7.wma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0.jpg"/><Relationship Id="rId5" Type="http://schemas.openxmlformats.org/officeDocument/2006/relationships/image" Target="../media/image3.png"/><Relationship Id="rId1" Type="http://schemas.microsoft.com/office/2007/relationships/media" Target="../media/media8.wma"/><Relationship Id="rId2" Type="http://schemas.openxmlformats.org/officeDocument/2006/relationships/audio" Target="../media/media8.wma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hyperlink" Target="http://www.yale.edu/hrpp/policies/index.html" TargetMode="External"/><Relationship Id="rId5" Type="http://schemas.openxmlformats.org/officeDocument/2006/relationships/image" Target="../media/image3.png"/><Relationship Id="rId1" Type="http://schemas.microsoft.com/office/2007/relationships/media" Target="../media/media9.wma"/><Relationship Id="rId2" Type="http://schemas.openxmlformats.org/officeDocument/2006/relationships/audio" Target="../media/media9.wm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Re-Consent </a:t>
            </a:r>
            <a:r>
              <a:rPr lang="en-US" sz="6000" dirty="0"/>
              <a:t>or Notification of Significant New Findings Developed During the Course of Research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3102" y="4455620"/>
            <a:ext cx="10365349" cy="114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When will You need to ‘re-Consent’ Study Subjects and How?</a:t>
            </a:r>
          </a:p>
          <a:p>
            <a:endParaRPr lang="en-US" dirty="0"/>
          </a:p>
          <a:p>
            <a:r>
              <a:rPr lang="en-US" sz="1200" dirty="0" smtClean="0"/>
              <a:t>* To play a presentation, click on the icon      On the Status Bar below:  </a:t>
            </a:r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6338153"/>
            <a:ext cx="559837" cy="519848"/>
          </a:xfrm>
          <a:prstGeom prst="rect">
            <a:avLst/>
          </a:prstGeom>
        </p:spPr>
      </p:pic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2545" y="5316291"/>
            <a:ext cx="180952" cy="2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39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781"/>
    </mc:Choice>
    <mc:Fallback xmlns="">
      <p:transition spd="slow" advTm="367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Questions and Considerations</a:t>
            </a:r>
            <a:br>
              <a:rPr lang="en-US" dirty="0" smtClean="0"/>
            </a:br>
            <a:r>
              <a:rPr lang="en-US" dirty="0" smtClean="0"/>
              <a:t>When New Information Emerges</a:t>
            </a:r>
            <a:br>
              <a:rPr lang="en-US" dirty="0" smtClean="0"/>
            </a:br>
            <a:r>
              <a:rPr lang="en-US" sz="3600" dirty="0" smtClean="0"/>
              <a:t>Who/What/When/Where/How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Who </a:t>
            </a:r>
            <a:r>
              <a:rPr lang="en-US" dirty="0" smtClean="0">
                <a:latin typeface="+mj-lt"/>
              </a:rPr>
              <a:t>needs to be notified or re-consented?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All subjects?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Subjects on active treatment?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A group of subjects?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en-US" b="1" dirty="0"/>
              <a:t>What </a:t>
            </a:r>
            <a:r>
              <a:rPr lang="en-US" dirty="0" smtClean="0">
                <a:latin typeface="+mj-lt"/>
              </a:rPr>
              <a:t>is </a:t>
            </a:r>
            <a:r>
              <a:rPr lang="en-US" dirty="0">
                <a:latin typeface="+mj-lt"/>
              </a:rPr>
              <a:t>the change that requires communication?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New risks/inconveniences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New procedures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New </a:t>
            </a:r>
            <a:r>
              <a:rPr lang="en-US" dirty="0">
                <a:latin typeface="+mj-lt"/>
              </a:rPr>
              <a:t>costs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Other significant findings</a:t>
            </a:r>
            <a:endParaRPr lang="en-US" dirty="0" smtClean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19" y="1845735"/>
            <a:ext cx="5529321" cy="4023360"/>
          </a:xfrm>
        </p:spPr>
        <p:txBody>
          <a:bodyPr>
            <a:normAutofit fontScale="92500" lnSpcReduction="20000"/>
          </a:bodyPr>
          <a:lstStyle/>
          <a:p>
            <a:r>
              <a:rPr lang="en-US" sz="1900" b="1" dirty="0">
                <a:latin typeface="+mj-lt"/>
              </a:rPr>
              <a:t>When </a:t>
            </a:r>
            <a:r>
              <a:rPr lang="en-US" sz="1900" dirty="0">
                <a:latin typeface="+mj-lt"/>
              </a:rPr>
              <a:t>must notification or re-consent </a:t>
            </a:r>
            <a:r>
              <a:rPr lang="en-US" sz="1900" dirty="0" smtClean="0">
                <a:latin typeface="+mj-lt"/>
              </a:rPr>
              <a:t>occur?</a:t>
            </a:r>
            <a:endParaRPr lang="en-US" sz="1900" dirty="0">
              <a:latin typeface="+mj-lt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+mj-lt"/>
              </a:rPr>
              <a:t>Immediately</a:t>
            </a:r>
            <a:endParaRPr lang="en-US" sz="1900" dirty="0">
              <a:latin typeface="+mj-lt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900" dirty="0">
                <a:latin typeface="+mj-lt"/>
              </a:rPr>
              <a:t>Before next study </a:t>
            </a:r>
            <a:r>
              <a:rPr lang="en-US" sz="1900" dirty="0" smtClean="0">
                <a:latin typeface="+mj-lt"/>
              </a:rPr>
              <a:t>visit/specific </a:t>
            </a:r>
            <a:r>
              <a:rPr lang="en-US" sz="1900" dirty="0">
                <a:latin typeface="+mj-lt"/>
              </a:rPr>
              <a:t>study procedures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900" dirty="0">
              <a:latin typeface="+mj-lt"/>
            </a:endParaRPr>
          </a:p>
          <a:p>
            <a:r>
              <a:rPr lang="en-US" sz="1900" b="1" dirty="0" smtClean="0">
                <a:latin typeface="+mj-lt"/>
              </a:rPr>
              <a:t>Where</a:t>
            </a:r>
            <a:r>
              <a:rPr lang="en-US" sz="1900" dirty="0" smtClean="0">
                <a:latin typeface="+mj-lt"/>
              </a:rPr>
              <a:t> </a:t>
            </a:r>
            <a:r>
              <a:rPr lang="en-US" sz="1900" dirty="0">
                <a:latin typeface="+mj-lt"/>
              </a:rPr>
              <a:t>and </a:t>
            </a:r>
            <a:r>
              <a:rPr lang="en-US" sz="1900" b="1" dirty="0">
                <a:latin typeface="+mj-lt"/>
              </a:rPr>
              <a:t>How</a:t>
            </a:r>
            <a:r>
              <a:rPr lang="en-US" sz="1900" dirty="0">
                <a:latin typeface="+mj-lt"/>
              </a:rPr>
              <a:t> should notification be implemented?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900" dirty="0">
                <a:latin typeface="+mj-lt"/>
              </a:rPr>
              <a:t>In-person visit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900" dirty="0">
                <a:latin typeface="+mj-lt"/>
              </a:rPr>
              <a:t>letter with phone follow-up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>
                <a:latin typeface="+mj-lt"/>
              </a:rPr>
              <a:t>revised consent </a:t>
            </a:r>
            <a:r>
              <a:rPr lang="en-US" sz="1900" dirty="0" smtClean="0">
                <a:latin typeface="+mj-lt"/>
              </a:rPr>
              <a:t>form/addendum</a:t>
            </a:r>
          </a:p>
          <a:p>
            <a:endParaRPr lang="en-US" sz="2100" b="1" dirty="0"/>
          </a:p>
          <a:p>
            <a:pPr lvl="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505" y="3788523"/>
            <a:ext cx="2332653" cy="2332653"/>
          </a:xfrm>
          <a:prstGeom prst="rect">
            <a:avLst/>
          </a:prstGeom>
        </p:spPr>
      </p:pic>
      <p:pic>
        <p:nvPicPr>
          <p:cNvPr id="17" name="Audio 1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384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665"/>
    </mc:Choice>
    <mc:Fallback xmlns="">
      <p:transition spd="slow" advTm="996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165305"/>
            <a:ext cx="10058400" cy="1450757"/>
          </a:xfrm>
        </p:spPr>
        <p:txBody>
          <a:bodyPr/>
          <a:lstStyle/>
          <a:p>
            <a:pPr algn="ctr"/>
            <a:r>
              <a:rPr lang="en-US" b="1" dirty="0" smtClean="0"/>
              <a:t>Active Study Participants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Participant Affected By the Change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43021755"/>
              </p:ext>
            </p:extLst>
          </p:nvPr>
        </p:nvGraphicFramePr>
        <p:xfrm>
          <a:off x="1096963" y="2582334"/>
          <a:ext cx="4938712" cy="33781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38712"/>
              </a:tblGrid>
              <a:tr h="3378199"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New </a:t>
                      </a:r>
                      <a:r>
                        <a:rPr lang="en-US" sz="1800" dirty="0" smtClean="0">
                          <a:effectLst/>
                          <a:latin typeface="+mj-lt"/>
                        </a:rPr>
                        <a:t>risks 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US" sz="1800" dirty="0" smtClean="0">
                        <a:effectLst/>
                        <a:latin typeface="+mj-lt"/>
                      </a:endParaRP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 smtClean="0">
                          <a:effectLst/>
                          <a:latin typeface="+mj-lt"/>
                        </a:rPr>
                        <a:t>Additional </a:t>
                      </a:r>
                      <a:r>
                        <a:rPr lang="en-US" sz="1800" dirty="0">
                          <a:effectLst/>
                          <a:latin typeface="+mj-lt"/>
                        </a:rPr>
                        <a:t>study procedures </a:t>
                      </a:r>
                      <a:r>
                        <a:rPr lang="en-US" sz="1800" dirty="0" smtClean="0">
                          <a:effectLst/>
                          <a:latin typeface="+mj-lt"/>
                        </a:rPr>
                        <a:t>(not previously described in the consent form)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US" sz="1800" dirty="0" smtClean="0">
                        <a:effectLst/>
                        <a:latin typeface="+mj-lt"/>
                      </a:endParaRP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 smtClean="0">
                          <a:effectLst/>
                          <a:latin typeface="+mj-lt"/>
                        </a:rPr>
                        <a:t>Changes </a:t>
                      </a:r>
                      <a:r>
                        <a:rPr lang="en-US" sz="1800" dirty="0">
                          <a:effectLst/>
                          <a:latin typeface="+mj-lt"/>
                        </a:rPr>
                        <a:t>in </a:t>
                      </a:r>
                      <a:r>
                        <a:rPr lang="en-US" sz="1800" dirty="0" smtClean="0">
                          <a:effectLst/>
                          <a:latin typeface="+mj-lt"/>
                        </a:rPr>
                        <a:t>the study </a:t>
                      </a:r>
                      <a:r>
                        <a:rPr lang="en-US" sz="1800" dirty="0">
                          <a:effectLst/>
                          <a:latin typeface="+mj-lt"/>
                        </a:rPr>
                        <a:t>drug </a:t>
                      </a:r>
                      <a:r>
                        <a:rPr lang="en-US" sz="1800" dirty="0" smtClean="0">
                          <a:effectLst/>
                          <a:latin typeface="+mj-lt"/>
                        </a:rPr>
                        <a:t>administration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US" sz="1800" dirty="0">
                        <a:effectLst/>
                        <a:latin typeface="+mj-lt"/>
                      </a:endParaRP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 smtClean="0">
                          <a:effectLst/>
                          <a:latin typeface="+mj-lt"/>
                        </a:rPr>
                        <a:t>Changes </a:t>
                      </a:r>
                      <a:r>
                        <a:rPr lang="en-US" sz="1800" dirty="0">
                          <a:effectLst/>
                          <a:latin typeface="+mj-lt"/>
                        </a:rPr>
                        <a:t>to payments or cost for </a:t>
                      </a:r>
                      <a:r>
                        <a:rPr lang="en-US" sz="1800" dirty="0" smtClean="0">
                          <a:effectLst/>
                          <a:latin typeface="+mj-lt"/>
                        </a:rPr>
                        <a:t>participation</a:t>
                      </a:r>
                      <a:endParaRPr lang="en-US" sz="1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6122" marR="56122" marT="0" marB="0"/>
                </a:tc>
              </a:tr>
            </a:tbl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participants NOT Affected by the Change</a:t>
            </a:r>
            <a:endParaRPr lang="en-US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770978090"/>
              </p:ext>
            </p:extLst>
          </p:nvPr>
        </p:nvGraphicFramePr>
        <p:xfrm>
          <a:off x="6218238" y="2582335"/>
          <a:ext cx="4937125" cy="33612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37125"/>
              </a:tblGrid>
              <a:tr h="3361266"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Changes in date/version control </a:t>
                      </a:r>
                      <a:endParaRPr lang="en-US" sz="1800" dirty="0" smtClean="0">
                        <a:effectLst/>
                        <a:latin typeface="+mj-lt"/>
                      </a:endParaRP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US" sz="1800" dirty="0" smtClean="0">
                        <a:effectLst/>
                        <a:latin typeface="+mj-lt"/>
                      </a:endParaRP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 smtClean="0">
                          <a:effectLst/>
                          <a:latin typeface="+mj-lt"/>
                        </a:rPr>
                        <a:t>Modifications </a:t>
                      </a:r>
                      <a:r>
                        <a:rPr lang="en-US" sz="1800" dirty="0">
                          <a:effectLst/>
                          <a:latin typeface="+mj-lt"/>
                        </a:rPr>
                        <a:t>to the arm of the study that the participant is not enrolled in </a:t>
                      </a:r>
                      <a:endParaRPr lang="en-US" sz="1800" dirty="0" smtClean="0">
                        <a:effectLst/>
                        <a:latin typeface="+mj-lt"/>
                      </a:endParaRP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US" sz="1800" dirty="0" smtClean="0">
                        <a:effectLst/>
                        <a:latin typeface="+mj-lt"/>
                      </a:endParaRP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 smtClean="0">
                          <a:effectLst/>
                          <a:latin typeface="+mj-lt"/>
                        </a:rPr>
                        <a:t>Addition </a:t>
                      </a:r>
                      <a:r>
                        <a:rPr lang="en-US" sz="1800" dirty="0">
                          <a:effectLst/>
                          <a:latin typeface="+mj-lt"/>
                        </a:rPr>
                        <a:t>of procedures that the subject will not be asked to undergo e.g. baseline </a:t>
                      </a:r>
                      <a:r>
                        <a:rPr lang="en-US" sz="1800" dirty="0" smtClean="0">
                          <a:effectLst/>
                          <a:latin typeface="+mj-lt"/>
                        </a:rPr>
                        <a:t>MRI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US" sz="1800" dirty="0" smtClean="0">
                        <a:effectLst/>
                        <a:latin typeface="+mj-lt"/>
                      </a:endParaRP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Minor editorial changes in</a:t>
                      </a:r>
                      <a:r>
                        <a:rPr lang="en-US" sz="1800" baseline="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the consent/protocol for clarity</a:t>
                      </a:r>
                      <a:endParaRPr lang="en-US" sz="1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6104" marR="56104" marT="0" marB="0"/>
                </a:tc>
              </a:tr>
            </a:tbl>
          </a:graphicData>
        </a:graphic>
      </p:graphicFrame>
      <p:sp>
        <p:nvSpPr>
          <p:cNvPr id="15" name="Text Placeholder 2"/>
          <p:cNvSpPr txBox="1">
            <a:spLocks/>
          </p:cNvSpPr>
          <p:nvPr/>
        </p:nvSpPr>
        <p:spPr>
          <a:xfrm>
            <a:off x="1005840" y="5833334"/>
            <a:ext cx="4937760" cy="7362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rgbClr val="FF0000"/>
                </a:solidFill>
              </a:rPr>
              <a:t>RE-CONSENT/NOTIFICATION REQUIRED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6217920" y="5833334"/>
            <a:ext cx="4937760" cy="7362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rgbClr val="FF0000"/>
                </a:solidFill>
              </a:rPr>
              <a:t>RE-CONSENT/NOTIFICATION </a:t>
            </a:r>
            <a:r>
              <a:rPr lang="en-US" b="1" dirty="0" smtClean="0">
                <a:solidFill>
                  <a:srgbClr val="FF0000"/>
                </a:solidFill>
              </a:rPr>
              <a:t>NOT REQUIRED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7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134"/>
    </mc:Choice>
    <mc:Fallback xmlns="">
      <p:transition spd="slow" advTm="601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Previously Enrolled Study Participants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Participant Affected By the Change</a:t>
            </a:r>
          </a:p>
          <a:p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07976871"/>
              </p:ext>
            </p:extLst>
          </p:nvPr>
        </p:nvGraphicFramePr>
        <p:xfrm>
          <a:off x="1096963" y="2582334"/>
          <a:ext cx="4938712" cy="33781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38712"/>
              </a:tblGrid>
              <a:tr h="3378199"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effectLst/>
                          <a:latin typeface="+mj-lt"/>
                        </a:rPr>
                        <a:t>Newly discovered long term side effects of the study </a:t>
                      </a:r>
                      <a:r>
                        <a:rPr lang="en-US" sz="2000" dirty="0" smtClean="0">
                          <a:effectLst/>
                          <a:latin typeface="+mj-lt"/>
                        </a:rPr>
                        <a:t>drug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US" sz="2000" dirty="0">
                        <a:effectLst/>
                        <a:latin typeface="+mj-lt"/>
                      </a:endParaRP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effectLst/>
                          <a:latin typeface="+mj-lt"/>
                        </a:rPr>
                        <a:t>New adverse events associated with the implanted study device </a:t>
                      </a:r>
                      <a:endParaRPr lang="en-US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6122" marR="56122" marT="0" marB="0"/>
                </a:tc>
              </a:tr>
            </a:tbl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Participant </a:t>
            </a:r>
            <a:r>
              <a:rPr lang="en-US" dirty="0" smtClean="0"/>
              <a:t>NOT Affected </a:t>
            </a:r>
            <a:r>
              <a:rPr lang="en-US" dirty="0"/>
              <a:t>By the Change</a:t>
            </a:r>
          </a:p>
          <a:p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149475199"/>
              </p:ext>
            </p:extLst>
          </p:nvPr>
        </p:nvGraphicFramePr>
        <p:xfrm>
          <a:off x="6218238" y="2582334"/>
          <a:ext cx="4937125" cy="33799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37125"/>
              </a:tblGrid>
              <a:tr h="3379927"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effectLst/>
                          <a:latin typeface="+mj-lt"/>
                        </a:rPr>
                        <a:t>New short term side effects of the study </a:t>
                      </a:r>
                      <a:r>
                        <a:rPr lang="en-US" sz="2000" dirty="0" smtClean="0">
                          <a:effectLst/>
                          <a:latin typeface="+mj-lt"/>
                        </a:rPr>
                        <a:t>drug/procedure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US" sz="2000" dirty="0" smtClean="0">
                        <a:effectLst/>
                        <a:latin typeface="+mj-lt"/>
                      </a:endParaRP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 smtClean="0">
                          <a:effectLst/>
                          <a:latin typeface="+mj-lt"/>
                        </a:rPr>
                        <a:t>Changes 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to the study </a:t>
                      </a:r>
                      <a:r>
                        <a:rPr lang="en-US" sz="2000" dirty="0" smtClean="0">
                          <a:effectLst/>
                          <a:latin typeface="+mj-lt"/>
                        </a:rPr>
                        <a:t>design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US" sz="2000" dirty="0" smtClean="0">
                        <a:effectLst/>
                        <a:latin typeface="+mj-lt"/>
                      </a:endParaRP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The information that would not affect currently enrolled individuals</a:t>
                      </a:r>
                      <a:endParaRPr lang="en-US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6104" marR="56104" marT="0" marB="0"/>
                </a:tc>
              </a:tr>
            </a:tbl>
          </a:graphicData>
        </a:graphic>
      </p:graphicFrame>
      <p:sp>
        <p:nvSpPr>
          <p:cNvPr id="10" name="Text Placeholder 2"/>
          <p:cNvSpPr txBox="1">
            <a:spLocks/>
          </p:cNvSpPr>
          <p:nvPr/>
        </p:nvSpPr>
        <p:spPr>
          <a:xfrm>
            <a:off x="6217920" y="5833334"/>
            <a:ext cx="4937760" cy="7362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rgbClr val="FF0000"/>
                </a:solidFill>
              </a:rPr>
              <a:t>RE-CONSENT/NOTIFICATION </a:t>
            </a:r>
            <a:r>
              <a:rPr lang="en-US" b="1" dirty="0" smtClean="0">
                <a:solidFill>
                  <a:srgbClr val="FF0000"/>
                </a:solidFill>
              </a:rPr>
              <a:t>NOT REQUIRED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1097280" y="5833334"/>
            <a:ext cx="4937760" cy="7362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rgbClr val="FF0000"/>
                </a:solidFill>
              </a:rPr>
              <a:t>RE-CONSENT/NOTIFICATION REQUIRED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461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508"/>
    </mc:Choice>
    <mc:Fallback xmlns="">
      <p:transition spd="slow" advTm="415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Re-consenting when research participant needs to make a decision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u="sng" dirty="0"/>
              <a:t>Consent addendum</a:t>
            </a:r>
            <a:r>
              <a:rPr lang="en-US" dirty="0"/>
              <a:t> </a:t>
            </a:r>
            <a:endParaRPr lang="en-US" dirty="0" smtClean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 smtClean="0"/>
              <a:t>short, focuses on the </a:t>
            </a:r>
            <a:r>
              <a:rPr lang="en-US" dirty="0"/>
              <a:t>new information </a:t>
            </a:r>
            <a:r>
              <a:rPr lang="en-US" dirty="0" smtClean="0"/>
              <a:t>only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/>
              <a:t>a template available on http://www.yale.edu/hrpp/forms-templates/biomedical.html</a:t>
            </a:r>
            <a:endParaRPr lang="en-US" dirty="0" smtClean="0"/>
          </a:p>
          <a:p>
            <a:endParaRPr lang="en-US" dirty="0"/>
          </a:p>
          <a:p>
            <a:r>
              <a:rPr lang="en-US" u="sng" dirty="0"/>
              <a:t>Full Revised Consent Form</a:t>
            </a:r>
            <a:r>
              <a:rPr lang="en-US" dirty="0"/>
              <a:t>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used when </a:t>
            </a:r>
            <a:r>
              <a:rPr lang="en-US" dirty="0"/>
              <a:t>changes to the consent form are </a:t>
            </a:r>
            <a:r>
              <a:rPr lang="en-US" dirty="0" smtClean="0"/>
              <a:t>extensive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can </a:t>
            </a:r>
            <a:r>
              <a:rPr lang="en-US" dirty="0"/>
              <a:t>be used with a </a:t>
            </a:r>
            <a:r>
              <a:rPr lang="en-US" dirty="0" smtClean="0"/>
              <a:t>cover </a:t>
            </a:r>
            <a:r>
              <a:rPr lang="en-US" dirty="0"/>
              <a:t>letter </a:t>
            </a:r>
            <a:r>
              <a:rPr lang="en-US" dirty="0" smtClean="0"/>
              <a:t>highlighting </a:t>
            </a:r>
            <a:r>
              <a:rPr lang="en-US" dirty="0"/>
              <a:t>the </a:t>
            </a:r>
            <a:r>
              <a:rPr lang="en-US" dirty="0" smtClean="0"/>
              <a:t>changes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748" y="3480708"/>
            <a:ext cx="2739312" cy="1954043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442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10"/>
    </mc:Choice>
    <mc:Fallback xmlns="">
      <p:transition spd="slow" advTm="664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Verbal consent/notification only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91547"/>
            <a:ext cx="10058400" cy="4023360"/>
          </a:xfrm>
        </p:spPr>
        <p:txBody>
          <a:bodyPr/>
          <a:lstStyle/>
          <a:p>
            <a:pPr lvl="0"/>
            <a:r>
              <a:rPr lang="en-US" u="sng" dirty="0"/>
              <a:t>Documented phone call </a:t>
            </a:r>
            <a:endParaRPr lang="en-US" u="sng" dirty="0" smtClean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 smtClean="0"/>
              <a:t>when subject’s </a:t>
            </a:r>
            <a:r>
              <a:rPr lang="en-US" dirty="0"/>
              <a:t>participation concluded and </a:t>
            </a:r>
            <a:r>
              <a:rPr lang="en-US" dirty="0" smtClean="0"/>
              <a:t>there is no need </a:t>
            </a:r>
            <a:r>
              <a:rPr lang="en-US" dirty="0"/>
              <a:t>to provide continued </a:t>
            </a:r>
            <a:r>
              <a:rPr lang="en-US" dirty="0" smtClean="0"/>
              <a:t>consent OR  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 smtClean="0"/>
              <a:t>when the </a:t>
            </a:r>
            <a:r>
              <a:rPr lang="en-US" dirty="0"/>
              <a:t>IRB </a:t>
            </a:r>
            <a:r>
              <a:rPr lang="en-US" dirty="0" smtClean="0"/>
              <a:t>determines </a:t>
            </a:r>
            <a:r>
              <a:rPr lang="en-US" dirty="0"/>
              <a:t>that research participant’s verbal agreement to continue to participate in the study is </a:t>
            </a:r>
            <a:r>
              <a:rPr lang="en-US" dirty="0" smtClean="0"/>
              <a:t>sufficient</a:t>
            </a:r>
            <a:endParaRPr lang="en-US" dirty="0"/>
          </a:p>
          <a:p>
            <a:r>
              <a:rPr lang="en-US" b="1" dirty="0"/>
              <a:t> </a:t>
            </a:r>
            <a:endParaRPr lang="en-US" dirty="0"/>
          </a:p>
          <a:p>
            <a:r>
              <a:rPr lang="en-US" u="sng" dirty="0"/>
              <a:t>Informational Letter </a:t>
            </a:r>
            <a:endParaRPr lang="en-US" u="sng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receipt </a:t>
            </a:r>
            <a:r>
              <a:rPr lang="en-US" dirty="0"/>
              <a:t>should be acknowledged and documented in the study file, can be followed by a phone </a:t>
            </a:r>
            <a:r>
              <a:rPr lang="en-US" dirty="0" smtClean="0"/>
              <a:t>call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202" y="1155899"/>
            <a:ext cx="1296955" cy="9727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959" y="4861250"/>
            <a:ext cx="1489004" cy="1191203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026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237"/>
    </mc:Choice>
    <mc:Fallback xmlns="">
      <p:transition spd="slow" advTm="332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Immediate Notification Required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Phone </a:t>
            </a:r>
            <a:r>
              <a:rPr lang="en-US" b="1" u="sng" dirty="0" smtClean="0"/>
              <a:t>Call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when </a:t>
            </a:r>
            <a:r>
              <a:rPr lang="en-US" dirty="0"/>
              <a:t>the study participants are at immediate risk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when immediate action </a:t>
            </a:r>
            <a:r>
              <a:rPr lang="en-US" dirty="0"/>
              <a:t>is </a:t>
            </a:r>
            <a:r>
              <a:rPr lang="en-US" dirty="0" smtClean="0"/>
              <a:t>required e.g</a:t>
            </a:r>
            <a:r>
              <a:rPr lang="en-US" dirty="0"/>
              <a:t>. stopping the study </a:t>
            </a:r>
            <a:r>
              <a:rPr lang="en-US" dirty="0" smtClean="0"/>
              <a:t>medication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done </a:t>
            </a:r>
            <a:r>
              <a:rPr lang="en-US" u="sng" dirty="0" smtClean="0"/>
              <a:t>prior </a:t>
            </a:r>
            <a:r>
              <a:rPr lang="en-US" u="sng" dirty="0"/>
              <a:t>to the approval of the notification </a:t>
            </a:r>
            <a:r>
              <a:rPr lang="en-US" dirty="0"/>
              <a:t>documents by the </a:t>
            </a:r>
            <a:r>
              <a:rPr lang="en-US" dirty="0" smtClean="0"/>
              <a:t>IRB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dirty="0"/>
              <a:t>should be documented and followed by written </a:t>
            </a:r>
            <a:r>
              <a:rPr lang="en-US" dirty="0" smtClean="0"/>
              <a:t>notification/re-consenting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853" y="117484"/>
            <a:ext cx="1616269" cy="1619876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41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557"/>
    </mc:Choice>
    <mc:Fallback xmlns="">
      <p:transition spd="slow" advTm="375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Course of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36403"/>
            <a:ext cx="10058400" cy="4023360"/>
          </a:xfrm>
        </p:spPr>
        <p:txBody>
          <a:bodyPr/>
          <a:lstStyle/>
          <a:p>
            <a:r>
              <a:rPr lang="en-US" dirty="0" smtClean="0"/>
              <a:t>PI: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Revises a plan for re-consenting/notification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Submits it for IRB review</a:t>
            </a:r>
          </a:p>
          <a:p>
            <a:endParaRPr lang="en-US" dirty="0"/>
          </a:p>
          <a:p>
            <a:r>
              <a:rPr lang="en-US" dirty="0" smtClean="0"/>
              <a:t>IRB: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Makes final determination about re-consenting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Communicates the determination to the PI in a letter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395" y="3430210"/>
            <a:ext cx="2470373" cy="2355472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9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917"/>
    </mc:Choice>
    <mc:Fallback xmlns="">
      <p:transition spd="slow" advTm="469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 Guidance 200GD3 on Re-consenting at </a:t>
            </a: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www.yale.edu/hrpp/policies/index.html</a:t>
            </a:r>
            <a:endParaRPr lang="en-US" dirty="0" smtClean="0"/>
          </a:p>
          <a:p>
            <a:r>
              <a:rPr lang="en-US" dirty="0" smtClean="0"/>
              <a:t>Speak to your IRB Representative at 203-785-4688</a:t>
            </a:r>
          </a:p>
          <a:p>
            <a:r>
              <a:rPr lang="en-US" dirty="0" smtClean="0"/>
              <a:t>Email HIC Office at hrpp@yale.edu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38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04"/>
    </mc:Choice>
    <mc:Fallback xmlns="">
      <p:transition spd="slow" advTm="249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3|16.9|22.4|22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19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8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3|26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3|1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5.5|4.8|5.5"/>
</p:tagLst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940</TotalTime>
  <Words>445</Words>
  <Application>Microsoft Macintosh PowerPoint</Application>
  <PresentationFormat>Widescreen</PresentationFormat>
  <Paragraphs>88</Paragraphs>
  <Slides>9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Symbol</vt:lpstr>
      <vt:lpstr>Times New Roman</vt:lpstr>
      <vt:lpstr>Retrospect</vt:lpstr>
      <vt:lpstr>Re-Consent or Notification of Significant New Findings Developed During the Course of Research</vt:lpstr>
      <vt:lpstr>Questions and Considerations When New Information Emerges Who/What/When/Where/How</vt:lpstr>
      <vt:lpstr>Active Study Participants</vt:lpstr>
      <vt:lpstr>Previously Enrolled Study Participants</vt:lpstr>
      <vt:lpstr>   Re-consenting when research participant needs to make a decision </vt:lpstr>
      <vt:lpstr>Verbal consent/notification only</vt:lpstr>
      <vt:lpstr>Immediate Notification Required</vt:lpstr>
      <vt:lpstr>Course of Action</vt:lpstr>
      <vt:lpstr>Questions?</vt:lpstr>
    </vt:vector>
  </TitlesOfParts>
  <Company>Yale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Lau, Monika</dc:creator>
  <cp:lastModifiedBy>Microsoft Office User</cp:lastModifiedBy>
  <cp:revision>42</cp:revision>
  <dcterms:created xsi:type="dcterms:W3CDTF">2015-01-13T15:03:35Z</dcterms:created>
  <dcterms:modified xsi:type="dcterms:W3CDTF">2016-03-23T14:52:09Z</dcterms:modified>
</cp:coreProperties>
</file>