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4" r:id="rId9"/>
    <p:sldId id="274" r:id="rId10"/>
    <p:sldId id="275" r:id="rId11"/>
    <p:sldId id="272" r:id="rId12"/>
    <p:sldId id="273" r:id="rId13"/>
    <p:sldId id="26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041" autoAdjust="0"/>
    <p:restoredTop sz="94660"/>
  </p:normalViewPr>
  <p:slideViewPr>
    <p:cSldViewPr showGuides="1">
      <p:cViewPr>
        <p:scale>
          <a:sx n="100" d="100"/>
          <a:sy n="100" d="100"/>
        </p:scale>
        <p:origin x="-195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D6706-0B41-4F49-AAA7-90FA35DE7AEA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54A94-E649-47F5-9FAD-0CBDC25A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8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ea typeface="ＭＳ Ｐゴシック" pitchFamily="-108" charset="-128"/>
                <a:cs typeface="Calibri"/>
              </a:rPr>
              <a:t>While some adverse events are also unanticipated problems involving risks to human subjects or others, </a:t>
            </a:r>
            <a:r>
              <a:rPr lang="en-US" b="1" dirty="0">
                <a:ea typeface="ＭＳ Ｐゴシック" pitchFamily="-108" charset="-128"/>
                <a:cs typeface="Calibri"/>
              </a:rPr>
              <a:t>most adverse events are anticipated risks of participation in a study and do not require reporting to the IRB. </a:t>
            </a:r>
            <a:endParaRPr lang="en-US" dirty="0">
              <a:ea typeface="ＭＳ Ｐゴシック" pitchFamily="-108" charset="-128"/>
              <a:cs typeface="Calibri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ea typeface="ＭＳ Ｐゴシック" pitchFamily="-108" charset="-128"/>
                <a:cs typeface="Calibri"/>
              </a:rPr>
              <a:t>Anticipated events are those reasonably foreseeable risks that have already been identified in the IRB-approved protocol, IB and/or consent document.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663BD-6951-7648-AE6A-47E5B7A2BA0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3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FFDDE3B-89B1-4263-9F90-9BA35E28CBF1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5D2F9E7-0C11-4CCB-A155-75778206EB3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E3B-89B1-4263-9F90-9BA35E28CBF1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9E7-0C11-4CCB-A155-75778206E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E3B-89B1-4263-9F90-9BA35E28CBF1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9E7-0C11-4CCB-A155-75778206E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yale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25400"/>
            <a:ext cx="11334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SmartArt graphic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B5ECA-E57F-3A47-8B8E-614778947E9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478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E3B-89B1-4263-9F90-9BA35E28CBF1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9E7-0C11-4CCB-A155-75778206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3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E3B-89B1-4263-9F90-9BA35E28CBF1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9E7-0C11-4CCB-A155-75778206E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E3B-89B1-4263-9F90-9BA35E28CBF1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9E7-0C11-4CCB-A155-75778206E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E3B-89B1-4263-9F90-9BA35E28CBF1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9E7-0C11-4CCB-A155-75778206EB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E3B-89B1-4263-9F90-9BA35E28CBF1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9E7-0C11-4CCB-A155-75778206E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E3B-89B1-4263-9F90-9BA35E28CBF1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9E7-0C11-4CCB-A155-75778206E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E3B-89B1-4263-9F90-9BA35E28CBF1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9E7-0C11-4CCB-A155-75778206E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E3B-89B1-4263-9F90-9BA35E28CBF1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9E7-0C11-4CCB-A155-75778206EB3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E3B-89B1-4263-9F90-9BA35E28CBF1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9E7-0C11-4CCB-A155-75778206E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FFDDE3B-89B1-4263-9F90-9BA35E28CBF1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5D2F9E7-0C11-4CCB-A155-75778206EB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6.emf"/><Relationship Id="rId2" Type="http://schemas.openxmlformats.org/officeDocument/2006/relationships/tags" Target="../tags/tag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7.emf"/><Relationship Id="rId2" Type="http://schemas.openxmlformats.org/officeDocument/2006/relationships/tags" Target="../tags/tag1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8.emf"/><Relationship Id="rId2" Type="http://schemas.openxmlformats.org/officeDocument/2006/relationships/tags" Target="../tags/tag1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hs.gov/ohrp/policy/AdvEvntGuid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5.emf"/><Relationship Id="rId2" Type="http://schemas.openxmlformats.org/officeDocument/2006/relationships/tags" Target="../tags/tag1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 of the AAHRPP Visit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IRB </a:t>
            </a:r>
            <a:r>
              <a:rPr lang="en-US" dirty="0" err="1" smtClean="0"/>
              <a:t>infoshort</a:t>
            </a:r>
            <a:r>
              <a:rPr lang="en-US" dirty="0" smtClean="0"/>
              <a:t> for </a:t>
            </a:r>
            <a:r>
              <a:rPr lang="en-US" dirty="0" smtClean="0"/>
              <a:t>IRB Members</a:t>
            </a:r>
            <a:endParaRPr lang="en-US" dirty="0" smtClean="0"/>
          </a:p>
          <a:p>
            <a:r>
              <a:rPr lang="en-US" dirty="0" smtClean="0"/>
              <a:t>October 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19200"/>
            <a:ext cx="1066800" cy="5333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2584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838200"/>
            <a:ext cx="7024744" cy="4495800"/>
          </a:xfrm>
        </p:spPr>
        <p:txBody>
          <a:bodyPr>
            <a:noAutofit/>
          </a:bodyPr>
          <a:lstStyle/>
          <a:p>
            <a:r>
              <a:rPr lang="en-US" sz="2400" b="1" i="1" dirty="0">
                <a:solidFill>
                  <a:schemeClr val="tx1"/>
                </a:solidFill>
              </a:rPr>
              <a:t>As required in the study protocol, all study participants on the Phase I study of oral medication ABC-678 for chronic anemia are to be dispensed a two-week supply of study medication. Subject #202 was dispensed the study medication and drove home to his residence.  Within an hour of arriving home, the study participant discovers that his four-year old son has ingested some of the study drug ABC-678</a:t>
            </a:r>
            <a:r>
              <a:rPr lang="en-US" sz="2400" b="1" i="1" dirty="0" smtClean="0">
                <a:solidFill>
                  <a:schemeClr val="tx1"/>
                </a:solidFill>
              </a:rPr>
              <a:t>.</a:t>
            </a: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Is this considered an Unanticipated Problem or Risk to Subjects and Others? (UPIRSO)?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0920687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Chart" r:id="rId6" imgW="4572039" imgH="5143616" progId="MSGraph.Chart.8">
                  <p:embed followColorScheme="full"/>
                </p:oleObj>
              </mc:Choice>
              <mc:Fallback>
                <p:oleObj name="Chart" r:id="rId6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5334000"/>
            <a:ext cx="4114800" cy="1219200"/>
          </a:xfrm>
        </p:spPr>
        <p:txBody>
          <a:bodyPr>
            <a:noAutofit/>
          </a:bodyPr>
          <a:lstStyle/>
          <a:p>
            <a:pPr marL="525780" indent="-457200">
              <a:buFont typeface="Wingdings 2" pitchFamily="18" charset="2"/>
              <a:buAutoNum type="arabicPeriod"/>
            </a:pPr>
            <a:r>
              <a:rPr lang="en-US" sz="3200" dirty="0" smtClean="0"/>
              <a:t>Yes</a:t>
            </a:r>
          </a:p>
          <a:p>
            <a:pPr marL="525780" indent="-457200">
              <a:buFont typeface="Wingdings 2" pitchFamily="18" charset="2"/>
              <a:buAutoNum type="arabicPeriod"/>
            </a:pPr>
            <a:r>
              <a:rPr lang="en-US" sz="3200" dirty="0" smtClean="0"/>
              <a:t>No</a:t>
            </a:r>
            <a:endParaRPr lang="en-US" sz="32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1800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85800"/>
            <a:ext cx="7024744" cy="3581400"/>
          </a:xfrm>
        </p:spPr>
        <p:txBody>
          <a:bodyPr>
            <a:normAutofit fontScale="90000"/>
          </a:bodyPr>
          <a:lstStyle/>
          <a:p>
            <a:r>
              <a:rPr lang="en-US" sz="2700" i="1" dirty="0" smtClean="0"/>
              <a:t/>
            </a:r>
            <a:br>
              <a:rPr lang="en-US" sz="2700" i="1" dirty="0" smtClean="0"/>
            </a:br>
            <a:r>
              <a:rPr lang="en-US" sz="2700" i="1" dirty="0"/>
              <a:t/>
            </a:r>
            <a:br>
              <a:rPr lang="en-US" sz="2700" i="1" dirty="0"/>
            </a:br>
            <a:r>
              <a:rPr lang="en-US" sz="2700" i="1" dirty="0" smtClean="0"/>
              <a:t/>
            </a:r>
            <a:br>
              <a:rPr lang="en-US" sz="2700" i="1" dirty="0" smtClean="0"/>
            </a:br>
            <a:r>
              <a:rPr lang="en-US" sz="2700" i="1" dirty="0"/>
              <a:t/>
            </a:r>
            <a:br>
              <a:rPr lang="en-US" sz="2700" i="1" dirty="0"/>
            </a:br>
            <a:r>
              <a:rPr lang="en-US" sz="2700" i="1" dirty="0" smtClean="0"/>
              <a:t/>
            </a:r>
            <a:br>
              <a:rPr lang="en-US" sz="2700" i="1" dirty="0" smtClean="0"/>
            </a:br>
            <a:r>
              <a:rPr lang="en-US" sz="2700" i="1" dirty="0"/>
              <a:t/>
            </a:r>
            <a:br>
              <a:rPr lang="en-US" sz="2700" i="1" dirty="0"/>
            </a:br>
            <a:r>
              <a:rPr lang="en-US" sz="2700" i="1" dirty="0" smtClean="0"/>
              <a:t/>
            </a:r>
            <a:br>
              <a:rPr lang="en-US" sz="2700" i="1" dirty="0" smtClean="0"/>
            </a:br>
            <a:r>
              <a:rPr lang="en-US" sz="2700" i="1" dirty="0"/>
              <a:t/>
            </a:r>
            <a:br>
              <a:rPr lang="en-US" sz="2700" i="1" dirty="0"/>
            </a:br>
            <a:r>
              <a:rPr lang="en-US" sz="2400" b="1" i="1" dirty="0">
                <a:solidFill>
                  <a:schemeClr val="tx1"/>
                </a:solidFill>
              </a:rPr>
              <a:t>As part of a Phase III, Double-Blind, Placebo-Controlled study each study participant receives a 30-minute infusion of the study drug XYZ-123 four times over a period of six weeks. Upon administration of the second infusion, Subject #001 goes into anaphylactic shock requiring immediate hospitalization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200" i="1" dirty="0" smtClean="0">
                <a:solidFill>
                  <a:schemeClr val="tx1"/>
                </a:solidFill>
              </a:rPr>
              <a:t>Is </a:t>
            </a:r>
            <a:r>
              <a:rPr lang="en-US" sz="2200" i="1" dirty="0">
                <a:solidFill>
                  <a:schemeClr val="tx1"/>
                </a:solidFill>
              </a:rPr>
              <a:t>this considered a "Serious Adverse Event"?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   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0062838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Chart" r:id="rId6" imgW="4572039" imgH="5143616" progId="MSGraph.Chart.8">
                  <p:embed followColorScheme="full"/>
                </p:oleObj>
              </mc:Choice>
              <mc:Fallback>
                <p:oleObj name="Chart" r:id="rId6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5029200"/>
            <a:ext cx="4114800" cy="1447800"/>
          </a:xfrm>
        </p:spPr>
        <p:txBody>
          <a:bodyPr>
            <a:noAutofit/>
          </a:bodyPr>
          <a:lstStyle/>
          <a:p>
            <a:pPr marL="525780" indent="-457200">
              <a:buFont typeface="Wingdings 2" pitchFamily="18" charset="2"/>
              <a:buAutoNum type="arabicPeriod"/>
            </a:pPr>
            <a:r>
              <a:rPr lang="en-US" sz="3200" dirty="0" smtClean="0"/>
              <a:t>Yes</a:t>
            </a:r>
          </a:p>
          <a:p>
            <a:pPr marL="525780" indent="-457200">
              <a:buFont typeface="Wingdings 2" pitchFamily="18" charset="2"/>
              <a:buAutoNum type="arabicPeriod"/>
            </a:pPr>
            <a:r>
              <a:rPr lang="en-US" sz="3200" dirty="0" smtClean="0"/>
              <a:t>No</a:t>
            </a:r>
            <a:endParaRPr lang="en-US" sz="32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3704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914400"/>
            <a:ext cx="7024744" cy="4267200"/>
          </a:xfrm>
        </p:spPr>
        <p:txBody>
          <a:bodyPr>
            <a:normAutofit fontScale="90000"/>
          </a:bodyPr>
          <a:lstStyle/>
          <a:p>
            <a:pPr marL="68580" indent="0"/>
            <a:r>
              <a:rPr lang="en-US" sz="2400" b="1" i="1" smtClean="0">
                <a:solidFill>
                  <a:schemeClr val="tx1"/>
                </a:solidFill>
              </a:rPr>
              <a:t>During </a:t>
            </a:r>
            <a:r>
              <a:rPr lang="en-US" sz="2400" b="1" i="1" dirty="0">
                <a:solidFill>
                  <a:schemeClr val="tx1"/>
                </a:solidFill>
              </a:rPr>
              <a:t>a routine study-related blood draw, a study participant begins to feel dizzy shortly after the butterfly intravenous infusion needle is removed and is immediately placed in a supine (lying down) position. Five minutes later, the study participant feels fine and is assessed by the investigator as fully recovered.  </a:t>
            </a:r>
            <a:br>
              <a:rPr lang="en-US" sz="2400" b="1" i="1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Is this considered a "Serious Adverse Event"?</a:t>
            </a:r>
            <a:r>
              <a:rPr lang="en-US" sz="2400" i="1" dirty="0" smtClean="0">
                <a:solidFill>
                  <a:schemeClr val="tx1"/>
                </a:solidFill>
              </a:rPr>
              <a:t/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dirty="0"/>
              <a:t> 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1199670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Chart" r:id="rId6" imgW="4572039" imgH="5143616" progId="MSGraph.Chart.8">
                  <p:embed followColorScheme="full"/>
                </p:oleObj>
              </mc:Choice>
              <mc:Fallback>
                <p:oleObj name="Chart" r:id="rId6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5181600"/>
            <a:ext cx="4114800" cy="1295400"/>
          </a:xfrm>
        </p:spPr>
        <p:txBody>
          <a:bodyPr>
            <a:noAutofit/>
          </a:bodyPr>
          <a:lstStyle/>
          <a:p>
            <a:pPr marL="525780" indent="-457200">
              <a:buFont typeface="Wingdings 2" pitchFamily="18" charset="2"/>
              <a:buAutoNum type="arabicPeriod"/>
            </a:pPr>
            <a:r>
              <a:rPr lang="en-US" sz="3200" dirty="0" smtClean="0"/>
              <a:t>Yes</a:t>
            </a:r>
          </a:p>
          <a:p>
            <a:pPr marL="525780" indent="-457200">
              <a:buFont typeface="Wingdings 2" pitchFamily="18" charset="2"/>
              <a:buAutoNum type="arabicPeriod"/>
            </a:pPr>
            <a:r>
              <a:rPr lang="en-US" sz="3200" dirty="0" smtClean="0"/>
              <a:t>No</a:t>
            </a:r>
            <a:endParaRPr lang="en-US" sz="32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2139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An </a:t>
            </a:r>
            <a:r>
              <a:rPr lang="en-US" dirty="0">
                <a:latin typeface="Calibri" charset="0"/>
              </a:rPr>
              <a:t>OHRP Flow Chart provides guidance for determining whether an adverse event represents a reportable UPIRSO: </a:t>
            </a:r>
            <a:r>
              <a:rPr lang="en-US" dirty="0">
                <a:latin typeface="Calibri" charset="0"/>
                <a:hlinkClick r:id="rId3"/>
              </a:rPr>
              <a:t>http://</a:t>
            </a:r>
            <a:r>
              <a:rPr lang="en-US" dirty="0" smtClean="0">
                <a:latin typeface="Calibri" charset="0"/>
                <a:hlinkClick r:id="rId3"/>
              </a:rPr>
              <a:t>www.hhs.gov/ohrp/policy/AdvEvntGuid.pdf</a:t>
            </a:r>
            <a:endParaRPr lang="en-US" dirty="0" smtClean="0">
              <a:latin typeface="Calibri" charset="0"/>
            </a:endParaRPr>
          </a:p>
          <a:p>
            <a:pPr marL="68580" indent="0">
              <a:buNone/>
            </a:pPr>
            <a:endParaRPr lang="en-US" dirty="0">
              <a:latin typeface="Calibri" charset="0"/>
            </a:endParaRPr>
          </a:p>
          <a:p>
            <a:pPr marL="6858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5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27664"/>
            <a:ext cx="6925234" cy="52969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6830209" cy="4918229"/>
          </a:xfrm>
        </p:spPr>
        <p:txBody>
          <a:bodyPr/>
          <a:lstStyle/>
          <a:p>
            <a:pPr marL="68580" indent="0">
              <a:buNone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6858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 marL="68580" indent="0" algn="ctr">
              <a:buNone/>
              <a:defRPr/>
            </a:pPr>
            <a:r>
              <a:rPr lang="en-US" sz="3200" dirty="0" smtClean="0">
                <a:solidFill>
                  <a:srgbClr val="0000FF"/>
                </a:solidFill>
              </a:rPr>
              <a:t>Unanticipated </a:t>
            </a:r>
            <a:r>
              <a:rPr lang="en-US" sz="3200" dirty="0">
                <a:solidFill>
                  <a:srgbClr val="0000FF"/>
                </a:solidFill>
              </a:rPr>
              <a:t>Problems Involving Risks to Subjects or </a:t>
            </a:r>
            <a:r>
              <a:rPr lang="en-US" sz="3200" dirty="0" smtClean="0">
                <a:solidFill>
                  <a:srgbClr val="0000FF"/>
                </a:solidFill>
              </a:rPr>
              <a:t>Others </a:t>
            </a:r>
            <a:r>
              <a:rPr lang="en-US" sz="3200" dirty="0">
                <a:solidFill>
                  <a:srgbClr val="0000FF"/>
                </a:solidFill>
              </a:rPr>
              <a:t>(UPIRSO) </a:t>
            </a:r>
          </a:p>
          <a:p>
            <a:pPr marL="68580" indent="0">
              <a:buNone/>
              <a:defRPr/>
            </a:pPr>
            <a:r>
              <a:rPr lang="en-US" sz="3200" dirty="0" smtClean="0"/>
              <a:t>			versus </a:t>
            </a:r>
            <a:endParaRPr lang="en-US" sz="3200" dirty="0"/>
          </a:p>
          <a:p>
            <a:pPr marL="68580" indent="0" algn="ctr">
              <a:buNone/>
              <a:defRPr/>
            </a:pPr>
            <a:r>
              <a:rPr lang="en-US" sz="3200" dirty="0">
                <a:solidFill>
                  <a:srgbClr val="FF0000"/>
                </a:solidFill>
              </a:rPr>
              <a:t>Serious Adverse Events (SAEs)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379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AAHRPP site-visit observation </a:t>
            </a:r>
          </a:p>
          <a:p>
            <a:r>
              <a:rPr lang="en-US" dirty="0">
                <a:latin typeface="Calibri"/>
                <a:cs typeface="Calibri"/>
              </a:rPr>
              <a:t>Definitions – UPIRSO and SAE</a:t>
            </a:r>
          </a:p>
          <a:p>
            <a:r>
              <a:rPr lang="en-US" dirty="0">
                <a:latin typeface="Calibri"/>
                <a:cs typeface="Calibri"/>
              </a:rPr>
              <a:t>Clarifying the Difference Between UPIRSOs and AEs</a:t>
            </a:r>
          </a:p>
          <a:p>
            <a:r>
              <a:rPr lang="en-US" dirty="0">
                <a:latin typeface="Calibri"/>
                <a:cs typeface="Calibri"/>
              </a:rPr>
              <a:t>Examples of UPIRSOs and Serious Adverse Events</a:t>
            </a:r>
          </a:p>
          <a:p>
            <a:endParaRPr lang="en-US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16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AAHRPP REQUIRMENTS &amp; OBSERVATION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alibri" charset="0"/>
              </a:rPr>
              <a:t>Standard II-2: The IRB or EC evaluates each research protocol or plan to ensure the protection of participants. </a:t>
            </a: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Element II.2.F. The IRB or EC has and follows written policies and procedures for addressing unanticipated problems involving risks to participants or others, and for reporting these actions, when appropriate. </a:t>
            </a: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pPr marL="0" indent="0">
              <a:buNone/>
            </a:pPr>
            <a:r>
              <a:rPr lang="en-US" b="1" i="1" dirty="0">
                <a:latin typeface="Calibri" charset="0"/>
              </a:rPr>
              <a:t>Areas of Concern</a:t>
            </a:r>
            <a:r>
              <a:rPr lang="en-US" i="1" dirty="0">
                <a:latin typeface="Calibri" charset="0"/>
              </a:rPr>
              <a:t>: </a:t>
            </a: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Most investigators, research coordinators, IRB members, and several IRB staff could not differentiate between unanticipated problems involving risks to research participants or others and serious adverse events. (Element II.2.F.) 	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57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OHRP DEFINITION OF UPIRSO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  <a:latin typeface="Calibri"/>
                <a:cs typeface="Calibri"/>
              </a:rPr>
              <a:t>Unanticipated Problems Involving Risks to Subjects or Others (UPIRSOs) </a:t>
            </a:r>
            <a:r>
              <a:rPr lang="en-US" dirty="0">
                <a:latin typeface="Calibri"/>
                <a:cs typeface="Calibri"/>
              </a:rPr>
              <a:t>are defined as any incident, experience, or outcome that meets </a:t>
            </a:r>
            <a:r>
              <a:rPr lang="en-US" b="1" u="sng" dirty="0">
                <a:solidFill>
                  <a:srgbClr val="0000FF"/>
                </a:solidFill>
                <a:latin typeface="Calibri"/>
                <a:cs typeface="Calibri"/>
              </a:rPr>
              <a:t>all </a:t>
            </a:r>
            <a:r>
              <a:rPr lang="en-US" b="1" dirty="0">
                <a:solidFill>
                  <a:srgbClr val="0000FF"/>
                </a:solidFill>
                <a:latin typeface="Calibri"/>
                <a:cs typeface="Calibri"/>
              </a:rPr>
              <a:t>3 </a:t>
            </a:r>
            <a:r>
              <a:rPr lang="en-US" dirty="0">
                <a:latin typeface="Calibri"/>
                <a:cs typeface="Calibri"/>
              </a:rPr>
              <a:t>of the following criteria: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Calibri"/>
                <a:cs typeface="Calibri"/>
              </a:rPr>
              <a:t>Unexpected</a:t>
            </a:r>
            <a:r>
              <a:rPr lang="en-US" dirty="0">
                <a:latin typeface="Calibri"/>
                <a:cs typeface="Calibri"/>
              </a:rPr>
              <a:t> (nature, severity or frequency) given </a:t>
            </a:r>
          </a:p>
          <a:p>
            <a:pPr marL="400050" lvl="1" indent="0">
              <a:buNone/>
            </a:pPr>
            <a:r>
              <a:rPr lang="en-US" sz="2400" dirty="0">
                <a:latin typeface="Calibri"/>
                <a:cs typeface="Calibri"/>
              </a:rPr>
              <a:t>	(a) the research procedures that are described in the 		protocol-related documents, such as the IRB-approved 	research protocol and informed consent document; and </a:t>
            </a:r>
          </a:p>
          <a:p>
            <a:pPr marL="400050" lvl="1" indent="0">
              <a:buNone/>
            </a:pPr>
            <a:r>
              <a:rPr lang="en-US" sz="2400" dirty="0">
                <a:latin typeface="Calibri"/>
                <a:cs typeface="Calibri"/>
              </a:rPr>
              <a:t>	(b) the characteristics of the subject population being 	studied;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  </a:t>
            </a:r>
            <a:r>
              <a:rPr lang="en-US" b="1" dirty="0" smtClean="0">
                <a:latin typeface="Calibri"/>
                <a:cs typeface="Calibri"/>
              </a:rPr>
              <a:t>Related or Possibly Related </a:t>
            </a:r>
            <a:r>
              <a:rPr lang="en-US" dirty="0" smtClean="0">
                <a:latin typeface="Calibri"/>
                <a:cs typeface="Calibri"/>
              </a:rPr>
              <a:t>(to participation) , </a:t>
            </a:r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Suggests </a:t>
            </a:r>
            <a:r>
              <a:rPr lang="en-US" dirty="0">
                <a:latin typeface="Calibri"/>
                <a:cs typeface="Calibri"/>
              </a:rPr>
              <a:t>that the research </a:t>
            </a:r>
            <a:r>
              <a:rPr lang="en-US" b="1" dirty="0">
                <a:latin typeface="Calibri"/>
                <a:cs typeface="Calibri"/>
              </a:rPr>
              <a:t>places subjects or others at a greater       </a:t>
            </a:r>
            <a:r>
              <a:rPr lang="en-US" b="1" dirty="0" smtClean="0">
                <a:latin typeface="Calibri"/>
                <a:cs typeface="Calibri"/>
              </a:rPr>
              <a:t>  </a:t>
            </a:r>
            <a:r>
              <a:rPr lang="en-US" b="1" dirty="0">
                <a:latin typeface="Calibri"/>
                <a:cs typeface="Calibri"/>
              </a:rPr>
              <a:t>risk of harm</a:t>
            </a:r>
            <a:r>
              <a:rPr lang="en-US" dirty="0">
                <a:latin typeface="Calibri"/>
                <a:cs typeface="Calibri"/>
              </a:rPr>
              <a:t> (including physical, psychological, economic, or </a:t>
            </a:r>
            <a:r>
              <a:rPr lang="en-US" dirty="0" smtClean="0">
                <a:latin typeface="Calibri"/>
                <a:cs typeface="Calibri"/>
              </a:rPr>
              <a:t>social      </a:t>
            </a:r>
            <a:r>
              <a:rPr lang="en-US" dirty="0">
                <a:latin typeface="Calibri"/>
                <a:cs typeface="Calibri"/>
              </a:rPr>
              <a:t>harm) than was previously known or recognized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31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27664"/>
            <a:ext cx="6849034" cy="95353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charset="0"/>
              </a:rPr>
              <a:t>Serious Adverse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600" b="1" dirty="0">
                <a:latin typeface="Calibri"/>
                <a:cs typeface="Calibri"/>
              </a:rPr>
              <a:t>Defined as any adverse event temporally associated with the </a:t>
            </a:r>
            <a:r>
              <a:rPr lang="en-US" sz="2600" b="1" dirty="0" smtClean="0">
                <a:latin typeface="Calibri"/>
                <a:cs typeface="Calibri"/>
              </a:rPr>
              <a:t>subject’s </a:t>
            </a:r>
            <a:r>
              <a:rPr lang="en-US" sz="2600" b="1" dirty="0">
                <a:latin typeface="Calibri"/>
                <a:cs typeface="Calibri"/>
              </a:rPr>
              <a:t>participation in research that meets any of the following criteria</a:t>
            </a:r>
            <a:r>
              <a:rPr lang="en-US" sz="2600" b="1" dirty="0" smtClean="0">
                <a:latin typeface="Calibri"/>
                <a:cs typeface="Calibri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sz="2600" b="1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Calibri"/>
                <a:cs typeface="Calibri"/>
              </a:rPr>
              <a:t>results in death</a:t>
            </a:r>
            <a:r>
              <a:rPr lang="en-US" sz="2300" dirty="0" smtClean="0">
                <a:latin typeface="Calibri"/>
                <a:cs typeface="Calibri"/>
              </a:rPr>
              <a:t>;</a:t>
            </a:r>
          </a:p>
          <a:p>
            <a:pPr marL="68580" indent="0">
              <a:lnSpc>
                <a:spcPct val="80000"/>
              </a:lnSpc>
              <a:buNone/>
            </a:pPr>
            <a:endParaRPr lang="en-US" sz="23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Calibri"/>
                <a:cs typeface="Calibri"/>
              </a:rPr>
              <a:t>is life-threatening (places the subject at immediate risk of death from the event as it occurred</a:t>
            </a:r>
            <a:r>
              <a:rPr lang="en-US" sz="2300" dirty="0" smtClean="0">
                <a:latin typeface="Calibri"/>
                <a:cs typeface="Calibri"/>
              </a:rPr>
              <a:t>);</a:t>
            </a:r>
          </a:p>
          <a:p>
            <a:pPr marL="68580" indent="0">
              <a:lnSpc>
                <a:spcPct val="80000"/>
              </a:lnSpc>
              <a:buNone/>
            </a:pPr>
            <a:endParaRPr lang="en-US" sz="23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Calibri"/>
                <a:cs typeface="Calibri"/>
              </a:rPr>
              <a:t>requires inpatient hospitalization or prolongation of existing hospitalization</a:t>
            </a:r>
            <a:r>
              <a:rPr lang="en-US" sz="2300" dirty="0" smtClean="0">
                <a:latin typeface="Calibri"/>
                <a:cs typeface="Calibri"/>
              </a:rPr>
              <a:t>;</a:t>
            </a:r>
          </a:p>
          <a:p>
            <a:pPr marL="68580" indent="0">
              <a:lnSpc>
                <a:spcPct val="80000"/>
              </a:lnSpc>
              <a:buNone/>
            </a:pPr>
            <a:endParaRPr lang="en-US" sz="23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Calibri"/>
                <a:cs typeface="Calibri"/>
              </a:rPr>
              <a:t>results in a persistent or significant disability/incapacity</a:t>
            </a:r>
            <a:r>
              <a:rPr lang="en-US" sz="2300" dirty="0" smtClean="0">
                <a:latin typeface="Calibri"/>
                <a:cs typeface="Calibri"/>
              </a:rPr>
              <a:t>;</a:t>
            </a:r>
          </a:p>
          <a:p>
            <a:pPr marL="68580" indent="0">
              <a:lnSpc>
                <a:spcPct val="80000"/>
              </a:lnSpc>
              <a:buNone/>
            </a:pPr>
            <a:endParaRPr lang="en-US" sz="23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Calibri"/>
                <a:cs typeface="Calibri"/>
              </a:rPr>
              <a:t>results in a congenital anomaly/birth defect; </a:t>
            </a:r>
            <a:r>
              <a:rPr lang="en-US" sz="2300" dirty="0" smtClean="0">
                <a:latin typeface="Calibri"/>
                <a:cs typeface="Calibri"/>
              </a:rPr>
              <a:t>OR</a:t>
            </a:r>
          </a:p>
          <a:p>
            <a:pPr marL="68580" indent="0">
              <a:lnSpc>
                <a:spcPct val="80000"/>
              </a:lnSpc>
              <a:buNone/>
            </a:pPr>
            <a:endParaRPr lang="en-US" sz="23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Calibri"/>
                <a:cs typeface="Calibri"/>
              </a:rPr>
              <a:t>may require medical or surgical intervention to prevent one of the other outcomes listed in this definition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95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91350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FB4978-6A3F-A242-9C38-34F21F8E053D}" type="slidenum">
              <a:rPr lang="en-US">
                <a:latin typeface="Times New Roman" charset="0"/>
                <a:cs typeface="Times New Roman" charset="0"/>
              </a:rPr>
              <a:pPr eaLnBrk="1" hangingPunct="1"/>
              <a:t>7</a:t>
            </a:fld>
            <a:endParaRPr lang="en-US" dirty="0">
              <a:latin typeface="Times New Roman" charset="0"/>
              <a:cs typeface="Times New Roman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133" y="1126067"/>
            <a:ext cx="7061200" cy="42502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543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74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0"/>
            <a:ext cx="7024744" cy="4038600"/>
          </a:xfrm>
        </p:spPr>
        <p:txBody>
          <a:bodyPr>
            <a:normAutofit fontScale="90000"/>
          </a:bodyPr>
          <a:lstStyle/>
          <a:p>
            <a:r>
              <a:rPr lang="en-US" sz="2400" b="1" i="1" dirty="0">
                <a:solidFill>
                  <a:schemeClr val="tx1"/>
                </a:solidFill>
              </a:rPr>
              <a:t>As part of an alcohol dependence study, cognitive testing is conducted at each study visit. During one of the study visits, a study participant arrives in an intoxicated state and is unable to complete the cognitive test.  The test is rescheduled and the study participant leaves under the escort of a responsible friend after assessment by the researcher that no medical intervention is required</a:t>
            </a:r>
            <a:r>
              <a:rPr lang="en-US" sz="2400" b="1" i="1" dirty="0" smtClean="0">
                <a:solidFill>
                  <a:schemeClr val="tx1"/>
                </a:solidFill>
              </a:rPr>
              <a:t>.</a:t>
            </a:r>
            <a:br>
              <a:rPr lang="en-US" sz="2400" b="1" i="1" dirty="0" smtClean="0">
                <a:solidFill>
                  <a:schemeClr val="tx1"/>
                </a:solidFill>
              </a:rPr>
            </a:br>
            <a:r>
              <a:rPr lang="en-US" sz="2400" b="1" i="1" dirty="0">
                <a:solidFill>
                  <a:schemeClr val="tx1"/>
                </a:solidFill>
              </a:rPr>
              <a:t/>
            </a:r>
            <a:br>
              <a:rPr lang="en-US" sz="2400" b="1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Is this considered an Unanticipated Problem Involving Risk to Subjects and Others? (UPIRSO)?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45222435"/>
              </p:ext>
            </p:extLst>
          </p:nvPr>
        </p:nvGraphicFramePr>
        <p:xfrm>
          <a:off x="455295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Chart" r:id="rId6" imgW="4572039" imgH="5143616" progId="MSGraph.Chart.8">
                  <p:embed followColorScheme="full"/>
                </p:oleObj>
              </mc:Choice>
              <mc:Fallback>
                <p:oleObj name="Chart" r:id="rId6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52950" y="1714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5029200"/>
            <a:ext cx="4114800" cy="1451577"/>
          </a:xfrm>
        </p:spPr>
        <p:txBody>
          <a:bodyPr>
            <a:noAutofit/>
          </a:bodyPr>
          <a:lstStyle/>
          <a:p>
            <a:pPr marL="525780" indent="-457200">
              <a:buFont typeface="Wingdings 2" pitchFamily="18" charset="2"/>
              <a:buAutoNum type="arabicPeriod"/>
            </a:pPr>
            <a:r>
              <a:rPr lang="en-US" sz="3200" dirty="0" smtClean="0"/>
              <a:t>Yes</a:t>
            </a:r>
          </a:p>
          <a:p>
            <a:pPr marL="525780" indent="-457200">
              <a:buFont typeface="Wingdings 2" pitchFamily="18" charset="2"/>
              <a:buAutoNum type="arabicPeriod"/>
            </a:pPr>
            <a:r>
              <a:rPr lang="en-US" sz="3200" dirty="0" smtClean="0"/>
              <a:t>No</a:t>
            </a:r>
            <a:endParaRPr lang="en-US" sz="32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1318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LUIDIAENABLED" val="False"/>
  <p:tag name="TASKPANEKEY" val="247a8ee4-d6c0-4d60-b672-8408913b964d"/>
  <p:tag name="TPFULLVERSION" val="4.3.2.1178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5AF8304CAF14D65A2AF37241C9BBD6E"/>
  <p:tag name="SLIDEID" val="05AF8304CAF14D65A2AF37241C9BBD6E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Yes|smicln|No"/>
  <p:tag name="DELIMITERS" val="3.1"/>
  <p:tag name="VALUEFORMAT" val="0%"/>
  <p:tag name="QUESTIONALIAS" val="As part of an alcohol dependence study, cognitive testing is conducted at each study visit. During one of the study visits, a study participant arrives in an intoxicated state and is unable to complete the cognitive test.  The test is rescheduled and the study participant leaves under the escort of a responsible friend after assessment by the researcher that no medical intervention is required.  Is this considered an Unanticipated Problem Involving Risk to Subjects and Others? (UPIRSO)?"/>
  <p:tag name="VALUES" val="Incorrect|smicln|Correct"/>
  <p:tag name="TOTALRESPONSES" val="14"/>
  <p:tag name="RESPONSECOUNT" val="14"/>
  <p:tag name="SLICED" val="False"/>
  <p:tag name="RESPONSES" val="2;1;2;1;2;2;1;1;2;2;2;2;2;2;"/>
  <p:tag name="CHARTSTRINGSTD" val="4 10"/>
  <p:tag name="CHARTSTRINGREV" val="10 4"/>
  <p:tag name="CHARTSTRINGSTDPER" val="0.285714285714286 0.714285714285714"/>
  <p:tag name="CHARTSTRINGREVPER" val="0.714285714285714 0.285714285714286"/>
  <p:tag name="RESPONSESGATHERED" val="False"/>
  <p:tag name="ANONYMOUSTEMP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53FF344A8D14947A36F61AFCCC4F091"/>
  <p:tag name="SLIDEID" val="E53FF344A8D14947A36F61AFCCC4F09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Yes|smicln|No"/>
  <p:tag name="DELIMITERS" val="3.1"/>
  <p:tag name="VALUEFORMAT" val="0%"/>
  <p:tag name="QUESTIONALIAS" val="As required in the study protocol, all study participants on the Phase I study of oral medication ABC-678 for chronic anemia are to be dispensed a two-week supply of study medication. Subject #202 was dispensed the study medication and drove home to his residence.  Within an hour of arriving home, the study participant discovers that his four-year old son has ingested some of the study drug ABC-678. Is this considered an Unanticipated Problem or Risk to Subjects and Others? (UPIRSO)?"/>
  <p:tag name="VALUES" val="Correct|smicln|Incorrect"/>
  <p:tag name="TOTALRESPONSES" val="15"/>
  <p:tag name="RESPONSECOUNT" val="15"/>
  <p:tag name="SLICED" val="False"/>
  <p:tag name="RESPONSES" val="1;1;1;1;1;1;1;1;1;1;1;1;1;1;1;"/>
  <p:tag name="CHARTSTRINGSTD" val="15 0"/>
  <p:tag name="CHARTSTRINGREV" val="0 15"/>
  <p:tag name="CHARTSTRINGSTDPER" val="1 0"/>
  <p:tag name="CHARTSTRINGREVPER" val="0 1"/>
  <p:tag name="RESPONSESGATHERED" val="False"/>
  <p:tag name="ANONYMOUSTEMP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7DE081BE00949D1870A02B8187FC3B4"/>
  <p:tag name="SLIDEID" val="57DE081BE00949D1870A02B8187FC3B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Yes|smicln|No"/>
  <p:tag name="DELIMITERS" val="3.1"/>
  <p:tag name="VALUEFORMAT" val="0%"/>
  <p:tag name="QUESTIONALIAS" val="        As part of a Phase III, Double-Blind, Placebo-Controlled study each study participant receives a 30-minute infusion of the study drug XYZ-123 four times over a period of six weeks. Upon administration of the second infusion, Subject #001 goes into anaphylactic shock requiring immediate hospitalization.  Is this considered a &quot;Serious Adverse Event&quot;?    "/>
  <p:tag name="TOTALRESPONSES" val="15"/>
  <p:tag name="RESPONSECOUNT" val="15"/>
  <p:tag name="SLICED" val="False"/>
  <p:tag name="RESPONSES" val="1;1;1;1;1;1;1;1;1;1;1;1;1;1;1;"/>
  <p:tag name="CHARTSTRINGSTD" val="15 0"/>
  <p:tag name="CHARTSTRINGREV" val="0 15"/>
  <p:tag name="CHARTSTRINGSTDPER" val="1 0"/>
  <p:tag name="CHARTSTRINGREVPER" val="0 1"/>
  <p:tag name="VALUES" val="Correct|smicln|Incorrect"/>
  <p:tag name="RESPONSESGATHERED" val="False"/>
  <p:tag name="ANONYMOUSTEMP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94AB93E77DD4AA9A3D071FA61ECC48E"/>
  <p:tag name="SLIDEID" val="D94AB93E77DD4AA9A3D071FA61ECC48E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Yes|smicln|No"/>
  <p:tag name="DELIMITERS" val="3.1"/>
  <p:tag name="VALUEFORMAT" val="0%"/>
  <p:tag name="QUESTIONALIAS" val="As part of a Phase III, During a routine study-related blood draw, a study participant begins to feel dizzy shortly after the butterfly intravenous infusion needle is removed and is immediately placed in a supine (lying down) position. Five minutes later, the study participant feels fine and is assessed by the investigator as fully recovered.    Is this considered a &quot;Serious Adverse Event&quot;?  "/>
  <p:tag name="TOTALRESPONSES" val="14"/>
  <p:tag name="RESPONSECOUNT" val="14"/>
  <p:tag name="SLICED" val="False"/>
  <p:tag name="RESPONSES" val="2;2;2;2;2;2;2;1;2;2;2;2;-;2;2;"/>
  <p:tag name="CHARTSTRINGSTD" val="1 13"/>
  <p:tag name="CHARTSTRINGREV" val="13 1"/>
  <p:tag name="CHARTSTRINGSTDPER" val="0.0714285714285714 0.928571428571429"/>
  <p:tag name="CHARTSTRINGREVPER" val="0.928571428571429 0.0714285714285714"/>
  <p:tag name="VALUES" val="Incorrect|smicln|Correct"/>
  <p:tag name="RESPONSESGATHERED" val="False"/>
  <p:tag name="ANONYMOUSTEMP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1074</TotalTime>
  <Words>509</Words>
  <Application>Microsoft Office PowerPoint</Application>
  <PresentationFormat>On-screen Show (4:3)</PresentationFormat>
  <Paragraphs>60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Austin</vt:lpstr>
      <vt:lpstr>Chart</vt:lpstr>
      <vt:lpstr>Results of the AAHRPP Visit</vt:lpstr>
      <vt:lpstr>PowerPoint Presentation</vt:lpstr>
      <vt:lpstr>GOALS</vt:lpstr>
      <vt:lpstr>AAHRPP REQUIRMENTS &amp; OBSERVATION</vt:lpstr>
      <vt:lpstr>OHRP DEFINITION OF UPIRSO</vt:lpstr>
      <vt:lpstr>Serious Adverse Event</vt:lpstr>
      <vt:lpstr>PowerPoint Presentation</vt:lpstr>
      <vt:lpstr>Examples</vt:lpstr>
      <vt:lpstr>As part of an alcohol dependence study, cognitive testing is conducted at each study visit. During one of the study visits, a study participant arrives in an intoxicated state and is unable to complete the cognitive test.  The test is rescheduled and the study participant leaves under the escort of a responsible friend after assessment by the researcher that no medical intervention is required.  Is this considered an Unanticipated Problem Involving Risk to Subjects and Others? (UPIRSO)?</vt:lpstr>
      <vt:lpstr>As required in the study protocol, all study participants on the Phase I study of oral medication ABC-678 for chronic anemia are to be dispensed a two-week supply of study medication. Subject #202 was dispensed the study medication and drove home to his residence.  Within an hour of arriving home, the study participant discovers that his four-year old son has ingested some of the study drug ABC-678. Is this considered an Unanticipated Problem or Risk to Subjects and Others? (UPIRSO)?</vt:lpstr>
      <vt:lpstr>        As part of a Phase III, Double-Blind, Placebo-Controlled study each study participant receives a 30-minute infusion of the study drug XYZ-123 four times over a period of six weeks. Upon administration of the second infusion, Subject #001 goes into anaphylactic shock requiring immediate hospitalization.  Is this considered a "Serious Adverse Event"?    </vt:lpstr>
      <vt:lpstr>During a routine study-related blood draw, a study participant begins to feel dizzy shortly after the butterfly intravenous infusion needle is removed and is immediately placed in a supine (lying down) position. Five minutes later, the study participant feels fine and is assessed by the investigator as fully recovered.    Is this considered a "Serious Adverse Event"?  </vt:lpstr>
      <vt:lpstr>Resources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of the AAHRPP Visit</dc:title>
  <dc:creator>Larson, Jean</dc:creator>
  <cp:lastModifiedBy>Larson, Jean</cp:lastModifiedBy>
  <cp:revision>29</cp:revision>
  <dcterms:created xsi:type="dcterms:W3CDTF">2013-09-26T18:28:34Z</dcterms:created>
  <dcterms:modified xsi:type="dcterms:W3CDTF">2014-01-09T20:23:15Z</dcterms:modified>
</cp:coreProperties>
</file>