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hyperlink" Target="mailto:hic.submissions@yale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hyperlink" Target="mailto:hrpp@yal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Single Subject </a:t>
            </a:r>
            <a:br>
              <a:rPr lang="en-US" dirty="0" smtClean="0"/>
            </a:br>
            <a:r>
              <a:rPr lang="en-US" dirty="0" smtClean="0"/>
              <a:t>Protocol Modification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7894695" cy="123603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sz="2900" dirty="0" smtClean="0"/>
              <a:t>Yale Human Research Protection Program</a:t>
            </a:r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sz="2400" u="sng" dirty="0"/>
              <a:t>* To play </a:t>
            </a:r>
            <a:r>
              <a:rPr lang="en-US" sz="2400" u="sng" dirty="0" smtClean="0"/>
              <a:t>the </a:t>
            </a:r>
            <a:r>
              <a:rPr lang="en-US" sz="2400" u="sng" dirty="0"/>
              <a:t>presentation, click on this icon      </a:t>
            </a:r>
            <a:r>
              <a:rPr lang="en-US" sz="2400" u="sng" dirty="0" smtClean="0"/>
              <a:t> on </a:t>
            </a:r>
            <a:r>
              <a:rPr lang="en-US" sz="2400" u="sng" dirty="0"/>
              <a:t>the </a:t>
            </a:r>
            <a:r>
              <a:rPr lang="en-US" sz="2400" u="sng" dirty="0" smtClean="0"/>
              <a:t>status bar </a:t>
            </a:r>
            <a:r>
              <a:rPr lang="en-US" sz="2400" u="sng" dirty="0"/>
              <a:t>below</a:t>
            </a:r>
          </a:p>
          <a:p>
            <a:pPr algn="r"/>
            <a:endParaRPr lang="en-US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60" y="5462937"/>
            <a:ext cx="250372" cy="2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105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33"/>
    </mc:Choice>
    <mc:Fallback xmlns="">
      <p:transition spd="slow" advTm="47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eligibility waivers require prospective IRB approval?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261" y="864108"/>
            <a:ext cx="780039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YES. </a:t>
            </a:r>
            <a:r>
              <a:rPr lang="en-US" sz="2800" dirty="0">
                <a:solidFill>
                  <a:schemeClr val="tx1"/>
                </a:solidFill>
              </a:rPr>
              <a:t>E</a:t>
            </a:r>
            <a:r>
              <a:rPr lang="en-US" sz="2800" dirty="0" smtClean="0">
                <a:solidFill>
                  <a:schemeClr val="tx1"/>
                </a:solidFill>
              </a:rPr>
              <a:t>ligibility exceptions/waivers </a:t>
            </a:r>
            <a:r>
              <a:rPr lang="en-US" sz="2800" u="sng" dirty="0" smtClean="0">
                <a:solidFill>
                  <a:schemeClr val="tx1"/>
                </a:solidFill>
              </a:rPr>
              <a:t>require </a:t>
            </a:r>
            <a:r>
              <a:rPr lang="en-US" sz="2800" u="sng" dirty="0">
                <a:solidFill>
                  <a:schemeClr val="tx1"/>
                </a:solidFill>
              </a:rPr>
              <a:t>IRB review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u="sng" dirty="0" smtClean="0">
                <a:solidFill>
                  <a:schemeClr val="tx1"/>
                </a:solidFill>
              </a:rPr>
              <a:t>approval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</a:rPr>
              <a:t>before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en-US" sz="2800" dirty="0" smtClean="0">
                <a:solidFill>
                  <a:schemeClr val="tx1"/>
                </a:solidFill>
              </a:rPr>
              <a:t>a prospective participant not meeting protocol inclusion/exclusion criteria can be enrolled.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Any modification to the protocol requires sponsor and IRB approval </a:t>
            </a:r>
            <a:r>
              <a:rPr lang="en-US" sz="2800" b="1" u="sng" dirty="0" smtClean="0">
                <a:solidFill>
                  <a:schemeClr val="tx1"/>
                </a:solidFill>
              </a:rPr>
              <a:t>before</a:t>
            </a:r>
            <a:r>
              <a:rPr lang="en-US" sz="2800" dirty="0" smtClean="0">
                <a:solidFill>
                  <a:schemeClr val="tx1"/>
                </a:solidFill>
              </a:rPr>
              <a:t> it can be implemented.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9"/>
    </mc:Choice>
    <mc:Fallback xmlns="">
      <p:transition spd="slow" advTm="27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should  a request for eligibility waiver or another similar departure  from the IRB approved protocol be submitted?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 the change to the protocol is requested for all subjects – use </a:t>
            </a:r>
            <a:r>
              <a:rPr lang="en-US" sz="2800" u="sng" dirty="0" smtClean="0"/>
              <a:t>an amendment request form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If the change is requested for a single subject – use </a:t>
            </a:r>
            <a:r>
              <a:rPr lang="en-US" sz="2800" u="sng" dirty="0" smtClean="0"/>
              <a:t>a single subject protocol modification form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*Note: this does not apply to emergency situations!</a:t>
            </a:r>
            <a:endParaRPr lang="en-US" sz="28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66"/>
    </mc:Choice>
    <mc:Fallback xmlns="">
      <p:transition spd="slow" advTm="31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I also need </a:t>
            </a:r>
            <a:r>
              <a:rPr lang="en-US" dirty="0"/>
              <a:t>t</a:t>
            </a:r>
            <a:r>
              <a:rPr lang="en-US" dirty="0" smtClean="0"/>
              <a:t>he sponsor’s approval for an eligibility  exception?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Yes. Submit documentation of the sponsor approval to the IRB office along with the Single Subject Modification form.  The IRB will not consider a request for modification unless the Sponsor has provided written approval.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9"/>
    </mc:Choice>
    <mc:Fallback xmlns="">
      <p:transition spd="slow" advTm="17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information should be included in the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The form will ask about: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information about the protocol,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description of the request including rationale for making the change,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sponsor’s approval,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your assessment of the impact of the modification on the </a:t>
            </a:r>
            <a:r>
              <a:rPr lang="en-US" sz="2800" dirty="0">
                <a:solidFill>
                  <a:schemeClr val="tx1"/>
                </a:solidFill>
              </a:rPr>
              <a:t>subject’s </a:t>
            </a:r>
            <a:r>
              <a:rPr lang="en-US" sz="2800" dirty="0" smtClean="0">
                <a:solidFill>
                  <a:schemeClr val="tx1"/>
                </a:solidFill>
              </a:rPr>
              <a:t>safety;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assessment </a:t>
            </a:r>
            <a:r>
              <a:rPr lang="en-US" sz="2800" dirty="0">
                <a:solidFill>
                  <a:schemeClr val="tx1"/>
                </a:solidFill>
              </a:rPr>
              <a:t>of change to risk level of the </a:t>
            </a:r>
            <a:r>
              <a:rPr lang="en-US" sz="2800" dirty="0" smtClean="0">
                <a:solidFill>
                  <a:schemeClr val="tx1"/>
                </a:solidFill>
              </a:rPr>
              <a:t>protocol.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9"/>
    </mc:Choice>
    <mc:Fallback xmlns="">
      <p:transition spd="slow" advTm="28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process for IRB review of  single subject modifications?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Submit the request to 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hic.submissions@yale.edu</a:t>
            </a:r>
            <a:r>
              <a:rPr lang="en-US" sz="2400" dirty="0" smtClean="0">
                <a:solidFill>
                  <a:schemeClr val="tx1"/>
                </a:solidFill>
              </a:rPr>
              <a:t> with a ‘high importance’ status and a date by which the modification is needed OR, if you use Coeus for submission of protocols, as an amendment in Coeus.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If the modification is approved, you will get an email notification.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If you do not hear  back by the requested date, call your regulatory analyst.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If the IRB is unable to review and approve the request, DO NOT proceed with the change. It will be considered a deviation, which might be a serious non-compliance.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79"/>
    </mc:Choice>
    <mc:Fallback>
      <p:transition spd="slow" advTm="38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Single Subject Modifications have to be reviewed and approved by the IRB prior to implementation.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Submit </a:t>
            </a:r>
            <a:r>
              <a:rPr lang="en-US" sz="2400" dirty="0">
                <a:solidFill>
                  <a:schemeClr val="tx1"/>
                </a:solidFill>
              </a:rPr>
              <a:t>an amendment to change the </a:t>
            </a:r>
            <a:r>
              <a:rPr lang="en-US" sz="2400" dirty="0" smtClean="0">
                <a:solidFill>
                  <a:schemeClr val="tx1"/>
                </a:solidFill>
              </a:rPr>
              <a:t>protocol if the modification needs to be requested more than once on a protocol for the same reason.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Note the discussion about the modification in the source document for the participant.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6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43"/>
    </mc:Choice>
    <mc:Fallback>
      <p:transition spd="slow" advTm="3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Call HRPP Office at 203-785-4688</a:t>
            </a:r>
          </a:p>
          <a:p>
            <a:r>
              <a:rPr lang="en-US" sz="3600" dirty="0" smtClean="0"/>
              <a:t>Email </a:t>
            </a:r>
            <a:r>
              <a:rPr lang="en-US" sz="3600" dirty="0" smtClean="0">
                <a:hlinkClick r:id="rId4"/>
              </a:rPr>
              <a:t>hrpp@yale.edu</a:t>
            </a:r>
            <a:endParaRPr lang="en-US" sz="3600" dirty="0" smtClean="0"/>
          </a:p>
        </p:txBody>
      </p:sp>
      <p:pic>
        <p:nvPicPr>
          <p:cNvPr id="4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778</TotalTime>
  <Words>392</Words>
  <Application>Microsoft Office PowerPoint</Application>
  <PresentationFormat>Widescreen</PresentationFormat>
  <Paragraphs>35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Frame</vt:lpstr>
      <vt:lpstr>Single Subject  Protocol Modification</vt:lpstr>
      <vt:lpstr>Do eligibility waivers require prospective IRB approval?</vt:lpstr>
      <vt:lpstr>How should  a request for eligibility waiver or another similar departure  from the IRB approved protocol be submitted?</vt:lpstr>
      <vt:lpstr>Do I also need the sponsor’s approval for an eligibility  exception? </vt:lpstr>
      <vt:lpstr>What information should be included in the form?</vt:lpstr>
      <vt:lpstr>What is the process for IRB review of  single subject modifications?</vt:lpstr>
      <vt:lpstr>Points to Remember</vt:lpstr>
      <vt:lpstr>More information?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Lau, Monika</dc:creator>
  <cp:lastModifiedBy>Lau, Monika</cp:lastModifiedBy>
  <cp:revision>21</cp:revision>
  <dcterms:created xsi:type="dcterms:W3CDTF">2015-05-29T17:39:19Z</dcterms:created>
  <dcterms:modified xsi:type="dcterms:W3CDTF">2015-07-06T14:33:43Z</dcterms:modified>
</cp:coreProperties>
</file>