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72" r:id="rId14"/>
    <p:sldId id="269" r:id="rId15"/>
    <p:sldId id="268" r:id="rId16"/>
    <p:sldId id="276" r:id="rId17"/>
    <p:sldId id="271" r:id="rId18"/>
    <p:sldId id="274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2" Type="http://schemas.microsoft.com/office/2007/relationships/media" Target="../media/media13.wma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2" Type="http://schemas.microsoft.com/office/2007/relationships/media" Target="../media/media18.wma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hyperlink" Target="mailto:HRPP@yale.edu" TargetMode="External"/><Relationship Id="rId5" Type="http://schemas.openxmlformats.org/officeDocument/2006/relationships/hyperlink" Target="http://www.hhs.gov/ohrp/policy/ic-non-e.html" TargetMode="External"/><Relationship Id="rId4" Type="http://schemas.openxmlformats.org/officeDocument/2006/relationships/hyperlink" Target="http://www.yale.edu/hrpp/policies/documents/200GD2nonenglishspeakers6-27-14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ticulate Narrow" panose="02000506040000020004" pitchFamily="2" charset="0"/>
              </a:rPr>
              <a:t>Use of a Short Form</a:t>
            </a:r>
            <a:endParaRPr lang="en-US" dirty="0">
              <a:latin typeface="Articulate Narrow" panose="0200050604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245" y="4394039"/>
            <a:ext cx="9015211" cy="1504485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Articulate Narrow" panose="02000506040000020004" pitchFamily="2" charset="0"/>
              </a:rPr>
              <a:t>For inclusion of non-English speaking participants in human subject research</a:t>
            </a:r>
          </a:p>
          <a:p>
            <a:endParaRPr lang="en-US" i="1" dirty="0"/>
          </a:p>
          <a:p>
            <a:r>
              <a:rPr lang="en-US" dirty="0">
                <a:latin typeface="Articulate Narrow" panose="02000506040000020004" pitchFamily="2" charset="0"/>
              </a:rPr>
              <a:t>* To play </a:t>
            </a:r>
            <a:r>
              <a:rPr lang="en-US" dirty="0" smtClean="0">
                <a:latin typeface="Articulate Narrow" panose="02000506040000020004" pitchFamily="2" charset="0"/>
              </a:rPr>
              <a:t>the presentation</a:t>
            </a:r>
            <a:r>
              <a:rPr lang="en-US" dirty="0">
                <a:latin typeface="Articulate Narrow" panose="02000506040000020004" pitchFamily="2" charset="0"/>
              </a:rPr>
              <a:t>, click on the icon      </a:t>
            </a:r>
            <a:r>
              <a:rPr lang="en-US" dirty="0" smtClean="0">
                <a:latin typeface="Articulate Narrow" panose="02000506040000020004" pitchFamily="2" charset="0"/>
              </a:rPr>
              <a:t> on </a:t>
            </a:r>
            <a:r>
              <a:rPr lang="en-US" dirty="0">
                <a:latin typeface="Articulate Narrow" panose="02000506040000020004" pitchFamily="2" charset="0"/>
              </a:rPr>
              <a:t>the Status Bar below:  </a:t>
            </a:r>
          </a:p>
          <a:p>
            <a:endParaRPr lang="en-US" sz="1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6226273"/>
            <a:ext cx="680322" cy="631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953" y="5171924"/>
            <a:ext cx="293464" cy="33980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84"/>
    </mc:Choice>
    <mc:Fallback>
      <p:transition spd="slow" advTm="12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A family member CANNOT serve as the interpreter</a:t>
            </a:r>
          </a:p>
          <a:p>
            <a:pPr marL="0" indent="0" algn="ctr">
              <a:buNone/>
            </a:pPr>
            <a:endParaRPr lang="en-US" sz="3200" dirty="0" smtClean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A family member CAN serve as a witness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02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91"/>
    </mc:Choice>
    <mc:Fallback>
      <p:transition spd="slow" advTm="2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800" dirty="0" smtClean="0">
                <a:latin typeface="Calibri Light" panose="020F0302020204030204" pitchFamily="34" charset="0"/>
              </a:rPr>
              <a:t>Individual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 Light" panose="020F0302020204030204" pitchFamily="34" charset="0"/>
              </a:rPr>
              <a:t>Subject </a:t>
            </a: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libri Light" panose="020F0302020204030204" pitchFamily="34" charset="0"/>
              </a:rPr>
              <a:t>Consenting Individual</a:t>
            </a:r>
          </a:p>
          <a:p>
            <a:pPr algn="ctr"/>
            <a:endParaRPr lang="en-US" dirty="0" smtClean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libri Light" panose="020F0302020204030204" pitchFamily="34" charset="0"/>
              </a:rPr>
              <a:t>Witness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8677" y="2336873"/>
            <a:ext cx="4915505" cy="69207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Calibri Light" panose="020F0302020204030204" pitchFamily="34" charset="0"/>
              </a:rPr>
              <a:t>Document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8677" y="3030008"/>
            <a:ext cx="4915505" cy="2906179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 Light" panose="020F0302020204030204" pitchFamily="34" charset="0"/>
              </a:rPr>
              <a:t>Short form </a:t>
            </a:r>
          </a:p>
          <a:p>
            <a:pPr algn="ctr"/>
            <a:endParaRPr lang="en-US" dirty="0" smtClean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libri Light" panose="020F0302020204030204" pitchFamily="34" charset="0"/>
              </a:rPr>
              <a:t>Summary/full consent document </a:t>
            </a:r>
          </a:p>
          <a:p>
            <a:pPr algn="ctr"/>
            <a:endParaRPr lang="en-US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libri Light" panose="020F0302020204030204" pitchFamily="34" charset="0"/>
              </a:rPr>
              <a:t>Both forms</a:t>
            </a:r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0319" y="3603812"/>
            <a:ext cx="9613863" cy="10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" idx="1"/>
            <a:endCxn id="6" idx="3"/>
          </p:cNvCxnSpPr>
          <p:nvPr/>
        </p:nvCxnSpPr>
        <p:spPr>
          <a:xfrm>
            <a:off x="680322" y="4483098"/>
            <a:ext cx="9613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0319" y="5936187"/>
            <a:ext cx="9613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52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83"/>
    </mc:Choice>
    <mc:Fallback>
      <p:transition spd="slow" advTm="34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subject receives copies of both forms (short consent form/full English consent form)</a:t>
            </a:r>
          </a:p>
          <a:p>
            <a:endParaRPr lang="en-US" dirty="0" smtClean="0"/>
          </a:p>
          <a:p>
            <a:r>
              <a:rPr lang="en-US" dirty="0" smtClean="0"/>
              <a:t>The researcher keeps the signed short form and full consent form</a:t>
            </a:r>
          </a:p>
          <a:p>
            <a:endParaRPr lang="en-US" dirty="0"/>
          </a:p>
          <a:p>
            <a:r>
              <a:rPr lang="en-US" dirty="0" smtClean="0"/>
              <a:t>Witness does not receive any documents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995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35"/>
    </mc:Choice>
    <mc:Fallback>
      <p:transition spd="slow" advTm="17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If the full consent form includes HIPAA elements, then the IRB needs to waive the requirement for a signed authorization</a:t>
            </a:r>
          </a:p>
          <a:p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If there is a separate translated HIPAA RAF, subjects can sign that form</a:t>
            </a: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107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40"/>
    </mc:Choice>
    <mc:Fallback>
      <p:transition spd="slow" advTm="32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The inclusion of non-English speaking participants and the use of the short form must be described in the protocol and approved by the IRB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3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62"/>
    </mc:Choice>
    <mc:Fallback>
      <p:transition spd="slow" advTm="10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Short form is to be used when non-English speaking subjects are unexpectedly encountered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4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78"/>
    </mc:Choice>
    <mc:Fallback>
      <p:transition spd="slow" advTm="17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472783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alibri Light" panose="020F0302020204030204" pitchFamily="34" charset="0"/>
              </a:rPr>
              <a:t>If the short form in the language of the participant is listed on the HRPP website, it does not have to be submitted for review and </a:t>
            </a:r>
            <a:r>
              <a:rPr lang="en-US" sz="3200" dirty="0" smtClean="0">
                <a:latin typeface="Calibri Light" panose="020F0302020204030204" pitchFamily="34" charset="0"/>
              </a:rPr>
              <a:t>approval</a:t>
            </a:r>
          </a:p>
          <a:p>
            <a:pPr marL="0" indent="0" algn="ctr">
              <a:buNone/>
            </a:pPr>
            <a:r>
              <a:rPr lang="en-US" sz="3200" i="1" dirty="0" smtClean="0">
                <a:latin typeface="Calibri Light" panose="020F0302020204030204" pitchFamily="34" charset="0"/>
              </a:rPr>
              <a:t>OTHERWISE</a:t>
            </a:r>
            <a:endParaRPr lang="en-US" sz="32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3200" smtClean="0">
                <a:latin typeface="Calibri Light" panose="020F0302020204030204" pitchFamily="34" charset="0"/>
              </a:rPr>
              <a:t>The short form </a:t>
            </a:r>
            <a:r>
              <a:rPr lang="en-US" sz="3200" dirty="0" smtClean="0">
                <a:latin typeface="Calibri Light" panose="020F0302020204030204" pitchFamily="34" charset="0"/>
              </a:rPr>
              <a:t>translated into the language of the subject must be approved by the IRB</a:t>
            </a:r>
          </a:p>
          <a:p>
            <a:pPr marL="0" indent="0" algn="ctr">
              <a:buNone/>
            </a:pPr>
            <a:endParaRPr lang="en-US" sz="3200" dirty="0">
              <a:latin typeface="Calibri Light" panose="020F030202020403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039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87"/>
    </mc:Choice>
    <mc:Fallback>
      <p:transition spd="slow" advTm="21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There must be a qualified interpreter</a:t>
            </a:r>
          </a:p>
          <a:p>
            <a:pPr marL="0" indent="0" algn="ctr">
              <a:buNone/>
            </a:pPr>
            <a:endParaRPr lang="en-US" sz="32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NOT a family member </a:t>
            </a:r>
            <a:endParaRPr lang="en-US" sz="32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200" dirty="0" smtClean="0">
              <a:latin typeface="Calibri Light" panose="020F030202020403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081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7"/>
    </mc:Choice>
    <mc:Fallback>
      <p:transition spd="slow" advTm="8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There must be a witness fluent in both languages to the verbal presentation</a:t>
            </a:r>
          </a:p>
          <a:p>
            <a:pPr marL="0" indent="0" algn="ctr">
              <a:buNone/>
            </a:pPr>
            <a:endParaRPr lang="en-US" sz="32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CAN be a family member or the interpreter</a:t>
            </a:r>
            <a:endParaRPr lang="en-US" sz="32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200" dirty="0" smtClean="0">
              <a:latin typeface="Calibri Light" panose="020F0302020204030204" pitchFamily="34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798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295">
        <p:fade/>
      </p:transition>
    </mc:Choice>
    <mc:Fallback>
      <p:transition spd="med" advTm="102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Subject signs short form but receives both</a:t>
            </a:r>
          </a:p>
          <a:p>
            <a:pPr marL="0" indent="0" algn="ctr">
              <a:buNone/>
            </a:pPr>
            <a:endParaRPr lang="en-US" sz="3200" dirty="0" smtClean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Witness signs both forms but receives none</a:t>
            </a:r>
          </a:p>
          <a:p>
            <a:pPr marL="0" indent="0" algn="ctr">
              <a:buNone/>
            </a:pPr>
            <a:endParaRPr lang="en-US" sz="32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Researcher signs full English consent form/summary and keeps both forms on file</a:t>
            </a:r>
            <a:endParaRPr lang="en-US" sz="32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200" dirty="0" smtClean="0">
              <a:latin typeface="Calibri Light" panose="020F030202020403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2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48"/>
    </mc:Choice>
    <mc:Fallback>
      <p:transition spd="slow" advTm="15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137933" cy="388362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>
                <a:latin typeface="Calibri Light" panose="020F0302020204030204" pitchFamily="34" charset="0"/>
              </a:rPr>
              <a:t>Federal regulations (45 CFR §46.116; 21 CFR 50.20) require that </a:t>
            </a:r>
            <a:r>
              <a:rPr lang="en-US" sz="2800" dirty="0" smtClean="0">
                <a:latin typeface="Calibri Light" panose="020F0302020204030204" pitchFamily="34" charset="0"/>
              </a:rPr>
              <a:t>‘the </a:t>
            </a:r>
            <a:r>
              <a:rPr lang="en-US" sz="2800" dirty="0">
                <a:latin typeface="Calibri Light" panose="020F0302020204030204" pitchFamily="34" charset="0"/>
              </a:rPr>
              <a:t>information that is given to the subject or the representative </a:t>
            </a:r>
            <a:r>
              <a:rPr lang="en-US" sz="2800" dirty="0" smtClean="0">
                <a:latin typeface="Calibri Light" panose="020F0302020204030204" pitchFamily="34" charset="0"/>
              </a:rPr>
              <a:t>shall </a:t>
            </a:r>
            <a:r>
              <a:rPr lang="en-US" sz="2800" dirty="0">
                <a:latin typeface="Calibri Light" panose="020F0302020204030204" pitchFamily="34" charset="0"/>
              </a:rPr>
              <a:t>be in language understandable to the subject or the </a:t>
            </a:r>
            <a:r>
              <a:rPr lang="en-US" sz="2800" dirty="0" smtClean="0">
                <a:latin typeface="Calibri Light" panose="020F0302020204030204" pitchFamily="34" charset="0"/>
              </a:rPr>
              <a:t>representative’.</a:t>
            </a:r>
          </a:p>
          <a:p>
            <a:endParaRPr lang="en-US" sz="2800" dirty="0">
              <a:latin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</a:rPr>
              <a:t>Implications for involvement of non-English speaking subjects.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06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86"/>
    </mc:Choice>
    <mc:Fallback>
      <p:transition spd="slow" advTm="26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</a:rPr>
              <a:t>200 GD2:</a:t>
            </a:r>
            <a:r>
              <a:rPr lang="en-US" dirty="0">
                <a:latin typeface="Calibri Light" panose="020F0302020204030204" pitchFamily="34" charset="0"/>
              </a:rPr>
              <a:t> </a:t>
            </a:r>
            <a:r>
              <a:rPr lang="en-US" dirty="0">
                <a:latin typeface="Calibri Light" panose="020F0302020204030204" pitchFamily="34" charset="0"/>
                <a:hlinkClick r:id="rId4"/>
              </a:rPr>
              <a:t>Inclusion of Non-English Speaking Participants in Human </a:t>
            </a:r>
            <a:r>
              <a:rPr lang="en-US" dirty="0" smtClean="0">
                <a:latin typeface="Calibri Light" panose="020F0302020204030204" pitchFamily="34" charset="0"/>
                <a:hlinkClick r:id="rId4"/>
              </a:rPr>
              <a:t>Research</a:t>
            </a:r>
            <a:r>
              <a:rPr lang="en-US" dirty="0" smtClean="0">
                <a:latin typeface="Calibri Light" panose="020F0302020204030204" pitchFamily="34" charset="0"/>
              </a:rPr>
              <a:t> on HRPP website</a:t>
            </a:r>
          </a:p>
          <a:p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OHRP statement </a:t>
            </a:r>
            <a:r>
              <a:rPr lang="en-US" dirty="0">
                <a:latin typeface="Calibri Light" panose="020F0302020204030204" pitchFamily="34" charset="0"/>
              </a:rPr>
              <a:t>on </a:t>
            </a:r>
            <a:r>
              <a:rPr lang="en-US" i="1" dirty="0">
                <a:latin typeface="Calibri Light" panose="020F0302020204030204" pitchFamily="34" charset="0"/>
              </a:rPr>
              <a:t>OBTAINING AND DOCUMENTING INFORMED CONSENT OF SUBJECTS WHO DO NOT SPEAK </a:t>
            </a:r>
            <a:r>
              <a:rPr lang="en-US" i="1" dirty="0" smtClean="0">
                <a:latin typeface="Calibri Light" panose="020F0302020204030204" pitchFamily="34" charset="0"/>
              </a:rPr>
              <a:t>ENGLISH </a:t>
            </a:r>
            <a:r>
              <a:rPr lang="en-US" dirty="0" smtClean="0">
                <a:latin typeface="Calibri Light" panose="020F0302020204030204" pitchFamily="34" charset="0"/>
                <a:hlinkClick r:id="rId5"/>
              </a:rPr>
              <a:t>http</a:t>
            </a:r>
            <a:r>
              <a:rPr lang="en-US" dirty="0">
                <a:latin typeface="Calibri Light" panose="020F0302020204030204" pitchFamily="34" charset="0"/>
                <a:hlinkClick r:id="rId5"/>
              </a:rPr>
              <a:t>://</a:t>
            </a:r>
            <a:r>
              <a:rPr lang="en-US" dirty="0" smtClean="0">
                <a:latin typeface="Calibri Light" panose="020F0302020204030204" pitchFamily="34" charset="0"/>
                <a:hlinkClick r:id="rId5"/>
              </a:rPr>
              <a:t>www.hhs.gov/ohrp/policy/ic-non-e.html</a:t>
            </a:r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Email </a:t>
            </a:r>
            <a:r>
              <a:rPr lang="en-US" dirty="0" smtClean="0">
                <a:latin typeface="Calibri Light" panose="020F0302020204030204" pitchFamily="34" charset="0"/>
                <a:hlinkClick r:id="rId6"/>
              </a:rPr>
              <a:t>HRPP@yale.edu</a:t>
            </a:r>
            <a:r>
              <a:rPr lang="en-US" dirty="0" smtClean="0">
                <a:latin typeface="Calibri Light" panose="020F0302020204030204" pitchFamily="34" charset="0"/>
              </a:rPr>
              <a:t> or call 785-4688</a:t>
            </a:r>
          </a:p>
          <a:p>
            <a:endParaRPr lang="en-US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0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15"/>
    </mc:Choice>
    <mc:Fallback>
      <p:transition spd="slow" advTm="25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 document for non-English speaking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597" y="2298237"/>
            <a:ext cx="10717482" cy="359931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smtClean="0">
                <a:latin typeface="Calibri Light" panose="020F0302020204030204" pitchFamily="34" charset="0"/>
              </a:rPr>
              <a:t>A full </a:t>
            </a:r>
            <a:r>
              <a:rPr lang="en-US" sz="2800" dirty="0">
                <a:latin typeface="Calibri Light" panose="020F0302020204030204" pitchFamily="34" charset="0"/>
              </a:rPr>
              <a:t>consent form translated into the participant’s language </a:t>
            </a:r>
            <a:endParaRPr lang="en-US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 Light" panose="020F0302020204030204" pitchFamily="34" charset="0"/>
              </a:rPr>
              <a:t>OR</a:t>
            </a:r>
          </a:p>
          <a:p>
            <a:pPr marL="0" indent="0">
              <a:buNone/>
            </a:pPr>
            <a:endParaRPr lang="en-US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</a:rPr>
              <a:t>A </a:t>
            </a:r>
            <a:r>
              <a:rPr lang="en-US" sz="2800" dirty="0">
                <a:latin typeface="Calibri Light" panose="020F0302020204030204" pitchFamily="34" charset="0"/>
              </a:rPr>
              <a:t>short form </a:t>
            </a:r>
            <a:r>
              <a:rPr lang="en-US" sz="2800" dirty="0" smtClean="0">
                <a:latin typeface="Calibri Light" panose="020F0302020204030204" pitchFamily="34" charset="0"/>
              </a:rPr>
              <a:t>written consent document (</a:t>
            </a:r>
            <a:r>
              <a:rPr lang="en-US" sz="2800" dirty="0">
                <a:latin typeface="Calibri Light" panose="020F0302020204030204" pitchFamily="34" charset="0"/>
              </a:rPr>
              <a:t>45 CFR 46.117(b)(2) and 21 CFR 50.27(b)(2</a:t>
            </a:r>
            <a:r>
              <a:rPr lang="en-US" sz="2800" dirty="0" smtClean="0">
                <a:latin typeface="Calibri Light" panose="020F0302020204030204" pitchFamily="34" charset="0"/>
              </a:rPr>
              <a:t>)) along with a written summary of what is presented</a:t>
            </a:r>
            <a:endParaRPr lang="en-US" sz="2800" dirty="0">
              <a:latin typeface="Calibri Light" panose="020F0302020204030204" pitchFamily="34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70" y="1834166"/>
            <a:ext cx="1877431" cy="1877431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02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46"/>
    </mc:Choice>
    <mc:Fallback>
      <p:transition spd="slow" advTm="63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form –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form document written in the language of the subject</a:t>
            </a:r>
          </a:p>
          <a:p>
            <a:r>
              <a:rPr lang="en-US" dirty="0" smtClean="0"/>
              <a:t>Summary of the research study</a:t>
            </a:r>
          </a:p>
          <a:p>
            <a:r>
              <a:rPr lang="en-US" dirty="0" smtClean="0"/>
              <a:t>An interpreter</a:t>
            </a:r>
          </a:p>
          <a:p>
            <a:r>
              <a:rPr lang="en-US" dirty="0" smtClean="0"/>
              <a:t>A witness</a:t>
            </a:r>
          </a:p>
          <a:p>
            <a:r>
              <a:rPr lang="en-US" dirty="0" smtClean="0"/>
              <a:t>Signatures</a:t>
            </a:r>
            <a:endParaRPr lang="en-US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56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03"/>
    </mc:Choice>
    <mc:Fallback>
      <p:transition spd="slow" advTm="38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472783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States </a:t>
            </a:r>
            <a:r>
              <a:rPr lang="en-US" sz="3200" dirty="0">
                <a:latin typeface="Calibri Light" panose="020F0302020204030204" pitchFamily="34" charset="0"/>
              </a:rPr>
              <a:t>that the elements of informed consent </a:t>
            </a:r>
            <a:r>
              <a:rPr lang="en-US" sz="3200" dirty="0" smtClean="0">
                <a:latin typeface="Calibri Light" panose="020F0302020204030204" pitchFamily="34" charset="0"/>
              </a:rPr>
              <a:t>have </a:t>
            </a:r>
            <a:r>
              <a:rPr lang="en-US" sz="3200" dirty="0">
                <a:latin typeface="Calibri Light" panose="020F0302020204030204" pitchFamily="34" charset="0"/>
              </a:rPr>
              <a:t>been presented orally to the </a:t>
            </a:r>
            <a:r>
              <a:rPr lang="en-US" sz="3200" dirty="0" smtClean="0">
                <a:latin typeface="Calibri Light" panose="020F0302020204030204" pitchFamily="34" charset="0"/>
              </a:rPr>
              <a:t>subject</a:t>
            </a:r>
          </a:p>
          <a:p>
            <a:pPr marL="0" indent="0" algn="ctr">
              <a:buNone/>
            </a:pPr>
            <a:endParaRPr lang="en-US" sz="3200" dirty="0" smtClean="0">
              <a:latin typeface="Calibri Light" panose="020F0302020204030204" pitchFamily="34" charset="0"/>
            </a:endParaRPr>
          </a:p>
          <a:p>
            <a:endParaRPr lang="en-US" sz="2800" dirty="0" smtClean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23048" y="-13857"/>
            <a:ext cx="15438095" cy="688571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992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910">
        <p:fade/>
      </p:transition>
    </mc:Choice>
    <mc:Fallback>
      <p:transition spd="med" advTm="419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93842"/>
            <a:ext cx="9613861" cy="3599316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Must be </a:t>
            </a:r>
            <a:r>
              <a:rPr lang="en-US" sz="3200" dirty="0">
                <a:latin typeface="Calibri Light" panose="020F0302020204030204" pitchFamily="34" charset="0"/>
              </a:rPr>
              <a:t>written in the </a:t>
            </a:r>
            <a:r>
              <a:rPr lang="en-US" sz="3200" dirty="0" smtClean="0">
                <a:latin typeface="Calibri Light" panose="020F0302020204030204" pitchFamily="34" charset="0"/>
              </a:rPr>
              <a:t>subject’s language</a:t>
            </a:r>
          </a:p>
          <a:p>
            <a:pPr marL="0" indent="0" algn="ctr">
              <a:buNone/>
            </a:pPr>
            <a:endParaRPr lang="en-US" sz="3200" dirty="0" smtClean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2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Several translated versions are available on the HRPP website </a:t>
            </a:r>
            <a:endParaRPr lang="en-US" dirty="0">
              <a:latin typeface="Calibri Light" panose="020F0302020204030204" pitchFamily="34" charset="0"/>
            </a:endParaRP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98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699">
        <p:fade/>
      </p:transition>
    </mc:Choice>
    <mc:Fallback>
      <p:transition spd="med" advTm="52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 Light" panose="020F0302020204030204" pitchFamily="34" charset="0"/>
              </a:rPr>
              <a:t>Requires a written summary of what is to be said to the </a:t>
            </a:r>
            <a:r>
              <a:rPr lang="en-US" sz="3200" dirty="0" smtClean="0">
                <a:latin typeface="Calibri Light" panose="020F0302020204030204" pitchFamily="34" charset="0"/>
              </a:rPr>
              <a:t>subject </a:t>
            </a:r>
          </a:p>
          <a:p>
            <a:pPr marL="0" indent="0" algn="ctr">
              <a:buNone/>
            </a:pPr>
            <a:endParaRPr lang="en-US" sz="32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The IRB approved English consent document can serve as the summary</a:t>
            </a:r>
            <a:endParaRPr lang="en-US" sz="3200" dirty="0">
              <a:latin typeface="Calibri Light" panose="020F0302020204030204" pitchFamily="34" charset="0"/>
            </a:endParaRP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44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746">
        <p:fade/>
      </p:transition>
    </mc:Choice>
    <mc:Fallback>
      <p:transition spd="med" advTm="157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Calibri Light" panose="020F0302020204030204" pitchFamily="34" charset="0"/>
              </a:rPr>
              <a:t>Requires a witness to the consent </a:t>
            </a:r>
            <a:r>
              <a:rPr lang="en-US" sz="3600" dirty="0" smtClean="0">
                <a:latin typeface="Calibri Light" panose="020F0302020204030204" pitchFamily="34" charset="0"/>
              </a:rPr>
              <a:t>process</a:t>
            </a:r>
          </a:p>
          <a:p>
            <a:pPr marL="0" indent="0" algn="ctr">
              <a:buNone/>
            </a:pPr>
            <a:endParaRPr lang="en-US" sz="36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Calibri Light" panose="020F0302020204030204" pitchFamily="34" charset="0"/>
              </a:rPr>
              <a:t>A person fluent in both languages, including a family member or the interpreter, can serve as a witness</a:t>
            </a:r>
          </a:p>
          <a:p>
            <a:pPr marL="0" indent="0" algn="ctr">
              <a:buNone/>
            </a:pPr>
            <a:endParaRPr lang="en-US" sz="3600" dirty="0" smtClean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6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600" dirty="0" smtClean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6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600" dirty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894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330">
        <p:fade/>
      </p:transition>
    </mc:Choice>
    <mc:Fallback>
      <p:transition spd="med" advTm="213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serve as the interpreter?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Calibri Light" panose="020F0302020204030204" pitchFamily="34" charset="0"/>
              </a:rPr>
              <a:t>Staff fluent in both languages who can consent the subject</a:t>
            </a:r>
          </a:p>
          <a:p>
            <a:endParaRPr lang="en-US" sz="2800" dirty="0" smtClean="0">
              <a:latin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</a:rPr>
              <a:t>Staff fluent in both languages who can translate the presentation</a:t>
            </a:r>
          </a:p>
          <a:p>
            <a:endParaRPr lang="en-US" sz="2800" dirty="0" smtClean="0">
              <a:latin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</a:rPr>
              <a:t> Professional translator </a:t>
            </a:r>
          </a:p>
          <a:p>
            <a:endParaRPr lang="en-US" sz="2800" dirty="0">
              <a:latin typeface="Calibri Light" panose="020F0302020204030204" pitchFamily="34" charset="0"/>
            </a:endParaRPr>
          </a:p>
          <a:p>
            <a:r>
              <a:rPr lang="en-US" sz="2800" b="1" dirty="0" smtClean="0">
                <a:latin typeface="Calibri Light" panose="020F0302020204030204" pitchFamily="34" charset="0"/>
              </a:rPr>
              <a:t>Important! If the study involves subjects at Yale New Haven Hospital, individuals who are to serve as interpreters must be approved by the YNHH Interpreter Services 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94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95"/>
    </mc:Choice>
    <mc:Fallback>
      <p:transition spd="slow" advTm="53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.7|2.2|2.5|1.9|7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.6|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4.2|2.9|8.1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8.1|9|1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653</TotalTime>
  <Words>547</Words>
  <Application>Microsoft Office PowerPoint</Application>
  <PresentationFormat>Widescreen</PresentationFormat>
  <Paragraphs>106</Paragraphs>
  <Slides>20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Articulate Narrow</vt:lpstr>
      <vt:lpstr>Calibri Light</vt:lpstr>
      <vt:lpstr>Trebuchet MS</vt:lpstr>
      <vt:lpstr>Berlin</vt:lpstr>
      <vt:lpstr>Use of a Short Form</vt:lpstr>
      <vt:lpstr>Consent Requirement</vt:lpstr>
      <vt:lpstr>Consent document for non-English speaking individuals</vt:lpstr>
      <vt:lpstr>Short form – requirements </vt:lpstr>
      <vt:lpstr>Short Form</vt:lpstr>
      <vt:lpstr>Short Form</vt:lpstr>
      <vt:lpstr>Short Form</vt:lpstr>
      <vt:lpstr>Short Form</vt:lpstr>
      <vt:lpstr>Who can serve as the interpreter?</vt:lpstr>
      <vt:lpstr>Family members</vt:lpstr>
      <vt:lpstr>Signatures</vt:lpstr>
      <vt:lpstr>Copies</vt:lpstr>
      <vt:lpstr>HIPAA</vt:lpstr>
      <vt:lpstr>Summary</vt:lpstr>
      <vt:lpstr>Summary</vt:lpstr>
      <vt:lpstr>Summary</vt:lpstr>
      <vt:lpstr>Summary</vt:lpstr>
      <vt:lpstr>Summary</vt:lpstr>
      <vt:lpstr>Summary</vt:lpstr>
      <vt:lpstr>Further Guidance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Short Form</dc:title>
  <dc:creator>Lau, Monika</dc:creator>
  <cp:lastModifiedBy>Lau, Monika</cp:lastModifiedBy>
  <cp:revision>35</cp:revision>
  <dcterms:created xsi:type="dcterms:W3CDTF">2015-04-12T23:55:21Z</dcterms:created>
  <dcterms:modified xsi:type="dcterms:W3CDTF">2015-05-06T02:35:10Z</dcterms:modified>
</cp:coreProperties>
</file>